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5"/>
  </p:sldMasterIdLst>
  <p:notesMasterIdLst>
    <p:notesMasterId r:id="rId18"/>
  </p:notesMasterIdLst>
  <p:handoutMasterIdLst>
    <p:handoutMasterId r:id="rId19"/>
  </p:handoutMasterIdLst>
  <p:sldIdLst>
    <p:sldId id="273" r:id="rId6"/>
    <p:sldId id="290" r:id="rId7"/>
    <p:sldId id="280" r:id="rId8"/>
    <p:sldId id="281" r:id="rId9"/>
    <p:sldId id="333" r:id="rId10"/>
    <p:sldId id="342" r:id="rId11"/>
    <p:sldId id="334" r:id="rId12"/>
    <p:sldId id="336" r:id="rId13"/>
    <p:sldId id="282" r:id="rId14"/>
    <p:sldId id="337" r:id="rId15"/>
    <p:sldId id="341" r:id="rId16"/>
    <p:sldId id="314" r:id="rId17"/>
  </p:sldIdLst>
  <p:sldSz cx="9144000" cy="6858000" type="screen4x3"/>
  <p:notesSz cx="6743700" cy="9893300"/>
  <p:defaultTextStyle>
    <a:defPPr>
      <a:defRPr lang="en-GB"/>
    </a:defPPr>
    <a:lvl1pPr algn="ctr" rtl="0" eaLnBrk="0" fontAlgn="base" hangingPunct="0">
      <a:spcBef>
        <a:spcPct val="50000"/>
      </a:spcBef>
      <a:spcAft>
        <a:spcPct val="0"/>
      </a:spcAft>
      <a:defRPr kumimoji="1" sz="1400" b="1" kern="1200">
        <a:solidFill>
          <a:schemeClr val="tx1"/>
        </a:solidFill>
        <a:latin typeface="Arial" charset="0"/>
        <a:ea typeface="+mn-ea"/>
        <a:cs typeface="+mn-cs"/>
      </a:defRPr>
    </a:lvl1pPr>
    <a:lvl2pPr marL="457200" algn="ctr" rtl="0" eaLnBrk="0" fontAlgn="base" hangingPunct="0">
      <a:spcBef>
        <a:spcPct val="50000"/>
      </a:spcBef>
      <a:spcAft>
        <a:spcPct val="0"/>
      </a:spcAft>
      <a:defRPr kumimoji="1" sz="1400" b="1" kern="1200">
        <a:solidFill>
          <a:schemeClr val="tx1"/>
        </a:solidFill>
        <a:latin typeface="Arial" charset="0"/>
        <a:ea typeface="+mn-ea"/>
        <a:cs typeface="+mn-cs"/>
      </a:defRPr>
    </a:lvl2pPr>
    <a:lvl3pPr marL="914400" algn="ctr" rtl="0" eaLnBrk="0" fontAlgn="base" hangingPunct="0">
      <a:spcBef>
        <a:spcPct val="50000"/>
      </a:spcBef>
      <a:spcAft>
        <a:spcPct val="0"/>
      </a:spcAft>
      <a:defRPr kumimoji="1" sz="1400" b="1" kern="1200">
        <a:solidFill>
          <a:schemeClr val="tx1"/>
        </a:solidFill>
        <a:latin typeface="Arial" charset="0"/>
        <a:ea typeface="+mn-ea"/>
        <a:cs typeface="+mn-cs"/>
      </a:defRPr>
    </a:lvl3pPr>
    <a:lvl4pPr marL="1371600" algn="ctr" rtl="0" eaLnBrk="0" fontAlgn="base" hangingPunct="0">
      <a:spcBef>
        <a:spcPct val="50000"/>
      </a:spcBef>
      <a:spcAft>
        <a:spcPct val="0"/>
      </a:spcAft>
      <a:defRPr kumimoji="1" sz="1400" b="1" kern="1200">
        <a:solidFill>
          <a:schemeClr val="tx1"/>
        </a:solidFill>
        <a:latin typeface="Arial" charset="0"/>
        <a:ea typeface="+mn-ea"/>
        <a:cs typeface="+mn-cs"/>
      </a:defRPr>
    </a:lvl4pPr>
    <a:lvl5pPr marL="1828800" algn="ctr" rtl="0" eaLnBrk="0" fontAlgn="base" hangingPunct="0">
      <a:spcBef>
        <a:spcPct val="50000"/>
      </a:spcBef>
      <a:spcAft>
        <a:spcPct val="0"/>
      </a:spcAft>
      <a:defRPr kumimoji="1" sz="1400" b="1" kern="1200">
        <a:solidFill>
          <a:schemeClr val="tx1"/>
        </a:solidFill>
        <a:latin typeface="Arial" charset="0"/>
        <a:ea typeface="+mn-ea"/>
        <a:cs typeface="+mn-cs"/>
      </a:defRPr>
    </a:lvl5pPr>
    <a:lvl6pPr marL="2286000" algn="l" defTabSz="914400" rtl="0" eaLnBrk="1" latinLnBrk="0" hangingPunct="1">
      <a:defRPr kumimoji="1" sz="1400" b="1" kern="1200">
        <a:solidFill>
          <a:schemeClr val="tx1"/>
        </a:solidFill>
        <a:latin typeface="Arial" charset="0"/>
        <a:ea typeface="+mn-ea"/>
        <a:cs typeface="+mn-cs"/>
      </a:defRPr>
    </a:lvl6pPr>
    <a:lvl7pPr marL="2743200" algn="l" defTabSz="914400" rtl="0" eaLnBrk="1" latinLnBrk="0" hangingPunct="1">
      <a:defRPr kumimoji="1" sz="1400" b="1" kern="1200">
        <a:solidFill>
          <a:schemeClr val="tx1"/>
        </a:solidFill>
        <a:latin typeface="Arial" charset="0"/>
        <a:ea typeface="+mn-ea"/>
        <a:cs typeface="+mn-cs"/>
      </a:defRPr>
    </a:lvl7pPr>
    <a:lvl8pPr marL="3200400" algn="l" defTabSz="914400" rtl="0" eaLnBrk="1" latinLnBrk="0" hangingPunct="1">
      <a:defRPr kumimoji="1" sz="1400" b="1" kern="1200">
        <a:solidFill>
          <a:schemeClr val="tx1"/>
        </a:solidFill>
        <a:latin typeface="Arial" charset="0"/>
        <a:ea typeface="+mn-ea"/>
        <a:cs typeface="+mn-cs"/>
      </a:defRPr>
    </a:lvl8pPr>
    <a:lvl9pPr marL="3657600" algn="l" defTabSz="914400" rtl="0" eaLnBrk="1" latinLnBrk="0" hangingPunct="1">
      <a:defRPr kumimoji="1"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rm, E." initials="SE"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5F5F5F"/>
    <a:srgbClr val="00006E"/>
    <a:srgbClr val="00CCFF"/>
    <a:srgbClr val="F00918"/>
    <a:srgbClr val="FF0000"/>
    <a:srgbClr val="2D303F"/>
    <a:srgbClr val="B8BA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9" autoAdjust="0"/>
    <p:restoredTop sz="94660" autoAdjust="0"/>
  </p:normalViewPr>
  <p:slideViewPr>
    <p:cSldViewPr>
      <p:cViewPr varScale="1">
        <p:scale>
          <a:sx n="131" d="100"/>
          <a:sy n="131" d="100"/>
        </p:scale>
        <p:origin x="1624" y="18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22588"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995" tIns="44998" rIns="89995" bIns="44998" numCol="1" anchor="t" anchorCtr="0" compatLnSpc="1">
            <a:prstTxWarp prst="textNoShape">
              <a:avLst/>
            </a:prstTxWarp>
          </a:bodyPr>
          <a:lstStyle>
            <a:lvl1pPr algn="l" defTabSz="900113">
              <a:spcBef>
                <a:spcPct val="0"/>
              </a:spcBef>
              <a:defRPr kumimoji="0" sz="1200" b="0"/>
            </a:lvl1pPr>
          </a:lstStyle>
          <a:p>
            <a:endParaRPr lang="en-GB"/>
          </a:p>
        </p:txBody>
      </p:sp>
      <p:sp>
        <p:nvSpPr>
          <p:cNvPr id="19459" name="Rectangle 3"/>
          <p:cNvSpPr>
            <a:spLocks noGrp="1" noChangeArrowheads="1"/>
          </p:cNvSpPr>
          <p:nvPr>
            <p:ph type="dt" sz="quarter" idx="1"/>
          </p:nvPr>
        </p:nvSpPr>
        <p:spPr bwMode="auto">
          <a:xfrm>
            <a:off x="3821113" y="0"/>
            <a:ext cx="2922587"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995" tIns="44998" rIns="89995" bIns="44998" numCol="1" anchor="t" anchorCtr="0" compatLnSpc="1">
            <a:prstTxWarp prst="textNoShape">
              <a:avLst/>
            </a:prstTxWarp>
          </a:bodyPr>
          <a:lstStyle>
            <a:lvl1pPr algn="r" defTabSz="900113">
              <a:spcBef>
                <a:spcPct val="0"/>
              </a:spcBef>
              <a:defRPr kumimoji="0" sz="1200" b="0"/>
            </a:lvl1pPr>
          </a:lstStyle>
          <a:p>
            <a:fld id="{93FF1B78-7746-4A73-AD71-A2B7462750F7}" type="datetime4">
              <a:rPr lang="nl-NL"/>
              <a:pPr/>
              <a:t>9 mei 2018</a:t>
            </a:fld>
            <a:endParaRPr lang="en-GB"/>
          </a:p>
        </p:txBody>
      </p:sp>
      <p:sp>
        <p:nvSpPr>
          <p:cNvPr id="19460" name="Rectangle 4"/>
          <p:cNvSpPr>
            <a:spLocks noGrp="1" noChangeArrowheads="1"/>
          </p:cNvSpPr>
          <p:nvPr>
            <p:ph type="ftr" sz="quarter" idx="2"/>
          </p:nvPr>
        </p:nvSpPr>
        <p:spPr bwMode="auto">
          <a:xfrm>
            <a:off x="0" y="9399588"/>
            <a:ext cx="2922588" cy="493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995" tIns="44998" rIns="89995" bIns="44998" numCol="1" anchor="b" anchorCtr="0" compatLnSpc="1">
            <a:prstTxWarp prst="textNoShape">
              <a:avLst/>
            </a:prstTxWarp>
          </a:bodyPr>
          <a:lstStyle>
            <a:lvl1pPr algn="l" defTabSz="900113">
              <a:spcBef>
                <a:spcPct val="0"/>
              </a:spcBef>
              <a:defRPr kumimoji="0" sz="1200" b="0"/>
            </a:lvl1pPr>
          </a:lstStyle>
          <a:p>
            <a:endParaRPr lang="en-GB"/>
          </a:p>
        </p:txBody>
      </p:sp>
      <p:sp>
        <p:nvSpPr>
          <p:cNvPr id="19461" name="Rectangle 5"/>
          <p:cNvSpPr>
            <a:spLocks noGrp="1" noChangeArrowheads="1"/>
          </p:cNvSpPr>
          <p:nvPr>
            <p:ph type="sldNum" sz="quarter" idx="3"/>
          </p:nvPr>
        </p:nvSpPr>
        <p:spPr bwMode="auto">
          <a:xfrm>
            <a:off x="3821113" y="9399588"/>
            <a:ext cx="2922587" cy="493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995" tIns="44998" rIns="89995" bIns="44998" numCol="1" anchor="b" anchorCtr="0" compatLnSpc="1">
            <a:prstTxWarp prst="textNoShape">
              <a:avLst/>
            </a:prstTxWarp>
          </a:bodyPr>
          <a:lstStyle>
            <a:lvl1pPr algn="r" defTabSz="900113">
              <a:spcBef>
                <a:spcPct val="0"/>
              </a:spcBef>
              <a:defRPr kumimoji="0" sz="1200" b="0"/>
            </a:lvl1pPr>
          </a:lstStyle>
          <a:p>
            <a:fld id="{AC0DA3CA-E076-4945-88FE-25A014BFF506}" type="slidenum">
              <a:rPr lang="en-GB"/>
              <a:pPr/>
              <a:t>‹nr.›</a:t>
            </a:fld>
            <a:endParaRPr lang="en-GB"/>
          </a:p>
        </p:txBody>
      </p:sp>
    </p:spTree>
    <p:extLst>
      <p:ext uri="{BB962C8B-B14F-4D97-AF65-F5344CB8AC3E}">
        <p14:creationId xmlns:p14="http://schemas.microsoft.com/office/powerpoint/2010/main" val="2294584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22588"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995" tIns="44998" rIns="89995" bIns="44998" numCol="1" anchor="t" anchorCtr="0" compatLnSpc="1">
            <a:prstTxWarp prst="textNoShape">
              <a:avLst/>
            </a:prstTxWarp>
          </a:bodyPr>
          <a:lstStyle>
            <a:lvl1pPr algn="l" defTabSz="900113">
              <a:spcBef>
                <a:spcPct val="0"/>
              </a:spcBef>
              <a:defRPr kumimoji="0" sz="1200" b="0">
                <a:solidFill>
                  <a:srgbClr val="FF0000"/>
                </a:solidFill>
                <a:latin typeface="DINMittelschrift" pitchFamily="2" charset="2"/>
              </a:defRPr>
            </a:lvl1pPr>
          </a:lstStyle>
          <a:p>
            <a:endParaRPr lang="en-GB"/>
          </a:p>
        </p:txBody>
      </p:sp>
      <p:sp>
        <p:nvSpPr>
          <p:cNvPr id="22531" name="Rectangle 3"/>
          <p:cNvSpPr>
            <a:spLocks noGrp="1" noChangeArrowheads="1"/>
          </p:cNvSpPr>
          <p:nvPr>
            <p:ph type="dt" idx="1"/>
          </p:nvPr>
        </p:nvSpPr>
        <p:spPr bwMode="auto">
          <a:xfrm>
            <a:off x="3821113" y="0"/>
            <a:ext cx="2922587"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995" tIns="44998" rIns="89995" bIns="44998" numCol="1" anchor="t" anchorCtr="0" compatLnSpc="1">
            <a:prstTxWarp prst="textNoShape">
              <a:avLst/>
            </a:prstTxWarp>
          </a:bodyPr>
          <a:lstStyle>
            <a:lvl1pPr algn="r" defTabSz="900113">
              <a:spcBef>
                <a:spcPct val="0"/>
              </a:spcBef>
              <a:defRPr kumimoji="0" sz="1200" b="0">
                <a:solidFill>
                  <a:srgbClr val="FF0000"/>
                </a:solidFill>
                <a:latin typeface="DINMittelschrift" pitchFamily="2" charset="2"/>
              </a:defRPr>
            </a:lvl1pPr>
          </a:lstStyle>
          <a:p>
            <a:fld id="{AB39B025-4AB6-4DC4-A783-B28D56BA1547}" type="datetime4">
              <a:rPr lang="nl-NL"/>
              <a:pPr/>
              <a:t>9 mei 2018</a:t>
            </a:fld>
            <a:endParaRPr lang="en-GB"/>
          </a:p>
        </p:txBody>
      </p:sp>
      <p:sp>
        <p:nvSpPr>
          <p:cNvPr id="22532" name="Rectangle 4"/>
          <p:cNvSpPr>
            <a:spLocks noGrp="1" noRot="1" noChangeAspect="1" noChangeArrowheads="1" noTextEdit="1"/>
          </p:cNvSpPr>
          <p:nvPr>
            <p:ph type="sldImg" idx="2"/>
          </p:nvPr>
        </p:nvSpPr>
        <p:spPr bwMode="auto">
          <a:xfrm>
            <a:off x="898525" y="742950"/>
            <a:ext cx="4946650" cy="3709988"/>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2533" name="Rectangle 5"/>
          <p:cNvSpPr>
            <a:spLocks noGrp="1" noChangeArrowheads="1"/>
          </p:cNvSpPr>
          <p:nvPr>
            <p:ph type="body" sz="quarter" idx="3"/>
          </p:nvPr>
        </p:nvSpPr>
        <p:spPr bwMode="auto">
          <a:xfrm>
            <a:off x="900113" y="4699000"/>
            <a:ext cx="4943475" cy="445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995" tIns="44998" rIns="89995" bIns="4499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2534" name="Rectangle 6"/>
          <p:cNvSpPr>
            <a:spLocks noGrp="1" noChangeArrowheads="1"/>
          </p:cNvSpPr>
          <p:nvPr>
            <p:ph type="ftr" sz="quarter" idx="4"/>
          </p:nvPr>
        </p:nvSpPr>
        <p:spPr bwMode="auto">
          <a:xfrm>
            <a:off x="0" y="9399588"/>
            <a:ext cx="2922588" cy="493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995" tIns="44998" rIns="89995" bIns="44998" numCol="1" anchor="b" anchorCtr="0" compatLnSpc="1">
            <a:prstTxWarp prst="textNoShape">
              <a:avLst/>
            </a:prstTxWarp>
          </a:bodyPr>
          <a:lstStyle>
            <a:lvl1pPr algn="l" defTabSz="900113">
              <a:spcBef>
                <a:spcPct val="0"/>
              </a:spcBef>
              <a:defRPr kumimoji="0" sz="1200" b="0">
                <a:solidFill>
                  <a:srgbClr val="FF0000"/>
                </a:solidFill>
                <a:latin typeface="DINMittelschrift" pitchFamily="2" charset="2"/>
              </a:defRPr>
            </a:lvl1pPr>
          </a:lstStyle>
          <a:p>
            <a:endParaRPr lang="en-GB"/>
          </a:p>
        </p:txBody>
      </p:sp>
      <p:sp>
        <p:nvSpPr>
          <p:cNvPr id="22535" name="Rectangle 7"/>
          <p:cNvSpPr>
            <a:spLocks noGrp="1" noChangeArrowheads="1"/>
          </p:cNvSpPr>
          <p:nvPr>
            <p:ph type="sldNum" sz="quarter" idx="5"/>
          </p:nvPr>
        </p:nvSpPr>
        <p:spPr bwMode="auto">
          <a:xfrm>
            <a:off x="3821113" y="9399588"/>
            <a:ext cx="2922587" cy="493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995" tIns="44998" rIns="89995" bIns="44998" numCol="1" anchor="b" anchorCtr="0" compatLnSpc="1">
            <a:prstTxWarp prst="textNoShape">
              <a:avLst/>
            </a:prstTxWarp>
          </a:bodyPr>
          <a:lstStyle>
            <a:lvl1pPr algn="r" defTabSz="900113">
              <a:spcBef>
                <a:spcPct val="0"/>
              </a:spcBef>
              <a:defRPr kumimoji="0" sz="1200" b="0">
                <a:solidFill>
                  <a:srgbClr val="FF0000"/>
                </a:solidFill>
                <a:latin typeface="DINMittelschrift" pitchFamily="2" charset="2"/>
              </a:defRPr>
            </a:lvl1pPr>
          </a:lstStyle>
          <a:p>
            <a:fld id="{59AC64A5-F023-4AFD-8415-D8496C4C6A47}" type="slidenum">
              <a:rPr lang="en-GB"/>
              <a:pPr/>
              <a:t>‹nr.›</a:t>
            </a:fld>
            <a:endParaRPr lang="en-GB"/>
          </a:p>
        </p:txBody>
      </p:sp>
    </p:spTree>
    <p:extLst>
      <p:ext uri="{BB962C8B-B14F-4D97-AF65-F5344CB8AC3E}">
        <p14:creationId xmlns:p14="http://schemas.microsoft.com/office/powerpoint/2010/main" val="1730013054"/>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34841" name="Rectangle 25"/>
          <p:cNvSpPr>
            <a:spLocks noGrp="1" noChangeArrowheads="1"/>
          </p:cNvSpPr>
          <p:nvPr>
            <p:ph type="ctrTitle" sz="quarter"/>
          </p:nvPr>
        </p:nvSpPr>
        <p:spPr>
          <a:xfrm>
            <a:off x="358775" y="4767263"/>
            <a:ext cx="5757863" cy="809625"/>
          </a:xfrm>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3200"/>
            </a:lvl1pPr>
          </a:lstStyle>
          <a:p>
            <a:pPr lvl="0"/>
            <a:r>
              <a:rPr lang="en-GB" noProof="0" smtClean="0"/>
              <a:t>Klik om het opmaakprofiel te bewerken</a:t>
            </a:r>
          </a:p>
        </p:txBody>
      </p:sp>
      <p:sp>
        <p:nvSpPr>
          <p:cNvPr id="34842" name="Rectangle 26"/>
          <p:cNvSpPr>
            <a:spLocks noGrp="1" noChangeArrowheads="1"/>
          </p:cNvSpPr>
          <p:nvPr>
            <p:ph type="subTitle" sz="quarter" idx="1"/>
          </p:nvPr>
        </p:nvSpPr>
        <p:spPr>
          <a:xfrm>
            <a:off x="358775" y="5792788"/>
            <a:ext cx="5757863" cy="719137"/>
          </a:xfrm>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0" indent="0">
              <a:buFont typeface="Wingdings" pitchFamily="2" charset="2"/>
              <a:buNone/>
              <a:defRPr sz="1600" b="1"/>
            </a:lvl1pPr>
          </a:lstStyle>
          <a:p>
            <a:pPr lvl="0"/>
            <a:r>
              <a:rPr lang="en-GB" noProof="0" dirty="0" err="1" smtClean="0"/>
              <a:t>Klik</a:t>
            </a:r>
            <a:r>
              <a:rPr lang="en-GB" noProof="0" dirty="0" smtClean="0"/>
              <a:t> </a:t>
            </a:r>
            <a:r>
              <a:rPr lang="en-GB" noProof="0" dirty="0" err="1" smtClean="0"/>
              <a:t>om</a:t>
            </a:r>
            <a:r>
              <a:rPr lang="en-GB" noProof="0" dirty="0" smtClean="0"/>
              <a:t> het </a:t>
            </a:r>
            <a:r>
              <a:rPr lang="en-GB" noProof="0" dirty="0" err="1" smtClean="0"/>
              <a:t>opmaakprofiel</a:t>
            </a:r>
            <a:r>
              <a:rPr lang="en-GB" noProof="0" dirty="0" smtClean="0"/>
              <a:t> van de </a:t>
            </a:r>
            <a:r>
              <a:rPr lang="en-GB" noProof="0" dirty="0" err="1" smtClean="0"/>
              <a:t>modelondertitel</a:t>
            </a:r>
            <a:r>
              <a:rPr lang="en-GB" noProof="0" dirty="0" smtClean="0"/>
              <a:t> </a:t>
            </a:r>
            <a:r>
              <a:rPr lang="en-GB" noProof="0" dirty="0" err="1" smtClean="0"/>
              <a:t>te</a:t>
            </a:r>
            <a:r>
              <a:rPr lang="en-GB" noProof="0" dirty="0" smtClean="0"/>
              <a:t> </a:t>
            </a:r>
            <a:r>
              <a:rPr lang="en-GB" noProof="0" dirty="0" err="1" smtClean="0"/>
              <a:t>bewerken</a:t>
            </a:r>
            <a:endParaRPr lang="en-GB" noProof="0" dirty="0" smtClean="0"/>
          </a:p>
        </p:txBody>
      </p:sp>
      <p:pic>
        <p:nvPicPr>
          <p:cNvPr id="34850" name="Picture 3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7373" y="353955"/>
            <a:ext cx="8389253" cy="4176363"/>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Afbeelding 6"/>
          <p:cNvPicPr>
            <a:picLocks noChangeAspect="1"/>
          </p:cNvPicPr>
          <p:nvPr userDrawn="1"/>
        </p:nvPicPr>
        <p:blipFill>
          <a:blip r:embed="rId3"/>
          <a:stretch>
            <a:fillRect/>
          </a:stretch>
        </p:blipFill>
        <p:spPr>
          <a:xfrm>
            <a:off x="6174590" y="5661248"/>
            <a:ext cx="2573874" cy="864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1345048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75438" y="358775"/>
            <a:ext cx="2105025" cy="5416550"/>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358775" y="358775"/>
            <a:ext cx="6164263" cy="5416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2810098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200248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123614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358775" y="1366838"/>
            <a:ext cx="4133850" cy="4408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5025" y="1366838"/>
            <a:ext cx="4135438" cy="4408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1359710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397456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842139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06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00087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9033940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3818" name="Rectangle 26"/>
          <p:cNvSpPr>
            <a:spLocks noGrp="1" noChangeArrowheads="1"/>
          </p:cNvSpPr>
          <p:nvPr>
            <p:ph type="title"/>
          </p:nvPr>
        </p:nvSpPr>
        <p:spPr bwMode="auto">
          <a:xfrm>
            <a:off x="358775" y="358775"/>
            <a:ext cx="8421688" cy="6842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Klik om het opmaakprofiel te bewerken</a:t>
            </a:r>
          </a:p>
        </p:txBody>
      </p:sp>
      <p:sp>
        <p:nvSpPr>
          <p:cNvPr id="33819" name="Rectangle 27"/>
          <p:cNvSpPr>
            <a:spLocks noGrp="1" noChangeArrowheads="1"/>
          </p:cNvSpPr>
          <p:nvPr>
            <p:ph type="body" idx="1"/>
          </p:nvPr>
        </p:nvSpPr>
        <p:spPr bwMode="auto">
          <a:xfrm>
            <a:off x="358775" y="1366838"/>
            <a:ext cx="8421688" cy="44084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Klik om de opmaakprofielen van de modeltekst te bewerken</a:t>
            </a:r>
          </a:p>
          <a:p>
            <a:pPr lvl="1"/>
            <a:r>
              <a:rPr lang="en-GB" smtClean="0"/>
              <a:t>Tweede niveau</a:t>
            </a:r>
          </a:p>
          <a:p>
            <a:pPr lvl="2"/>
            <a:r>
              <a:rPr lang="en-GB" smtClean="0"/>
              <a:t>Derde niveau</a:t>
            </a:r>
          </a:p>
          <a:p>
            <a:pPr lvl="3"/>
            <a:r>
              <a:rPr lang="en-GB" smtClean="0"/>
              <a:t>Vierde niveau</a:t>
            </a:r>
          </a:p>
          <a:p>
            <a:pPr lvl="4"/>
            <a:r>
              <a:rPr lang="en-GB" smtClean="0"/>
              <a:t>Vijfde niveau</a:t>
            </a:r>
          </a:p>
        </p:txBody>
      </p:sp>
      <p:pic>
        <p:nvPicPr>
          <p:cNvPr id="33822" name="Picture 30" descr="blan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39200" y="5715000"/>
            <a:ext cx="233363" cy="94932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Afbeelding 6"/>
          <p:cNvPicPr>
            <a:picLocks noChangeAspect="1"/>
          </p:cNvPicPr>
          <p:nvPr userDrawn="1"/>
        </p:nvPicPr>
        <p:blipFill>
          <a:blip r:embed="rId14"/>
          <a:stretch>
            <a:fillRect/>
          </a:stretch>
        </p:blipFill>
        <p:spPr>
          <a:xfrm>
            <a:off x="6174590" y="5661248"/>
            <a:ext cx="2573874" cy="8640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0" fontAlgn="base" hangingPunct="0">
        <a:spcBef>
          <a:spcPct val="0"/>
        </a:spcBef>
        <a:spcAft>
          <a:spcPct val="0"/>
        </a:spcAft>
        <a:defRPr kumimoji="1" sz="2800" b="1">
          <a:solidFill>
            <a:srgbClr val="B8BA30"/>
          </a:solidFill>
          <a:latin typeface="+mj-lt"/>
          <a:ea typeface="+mj-ea"/>
          <a:cs typeface="+mj-cs"/>
        </a:defRPr>
      </a:lvl1pPr>
      <a:lvl2pPr algn="l" rtl="0" eaLnBrk="0" fontAlgn="base" hangingPunct="0">
        <a:spcBef>
          <a:spcPct val="0"/>
        </a:spcBef>
        <a:spcAft>
          <a:spcPct val="0"/>
        </a:spcAft>
        <a:defRPr kumimoji="1" sz="2800" b="1">
          <a:solidFill>
            <a:srgbClr val="B8BA30"/>
          </a:solidFill>
          <a:latin typeface="Univers" pitchFamily="34" charset="0"/>
        </a:defRPr>
      </a:lvl2pPr>
      <a:lvl3pPr algn="l" rtl="0" eaLnBrk="0" fontAlgn="base" hangingPunct="0">
        <a:spcBef>
          <a:spcPct val="0"/>
        </a:spcBef>
        <a:spcAft>
          <a:spcPct val="0"/>
        </a:spcAft>
        <a:defRPr kumimoji="1" sz="2800" b="1">
          <a:solidFill>
            <a:srgbClr val="B8BA30"/>
          </a:solidFill>
          <a:latin typeface="Univers" pitchFamily="34" charset="0"/>
        </a:defRPr>
      </a:lvl3pPr>
      <a:lvl4pPr algn="l" rtl="0" eaLnBrk="0" fontAlgn="base" hangingPunct="0">
        <a:spcBef>
          <a:spcPct val="0"/>
        </a:spcBef>
        <a:spcAft>
          <a:spcPct val="0"/>
        </a:spcAft>
        <a:defRPr kumimoji="1" sz="2800" b="1">
          <a:solidFill>
            <a:srgbClr val="B8BA30"/>
          </a:solidFill>
          <a:latin typeface="Univers" pitchFamily="34" charset="0"/>
        </a:defRPr>
      </a:lvl4pPr>
      <a:lvl5pPr algn="l" rtl="0" eaLnBrk="0" fontAlgn="base" hangingPunct="0">
        <a:spcBef>
          <a:spcPct val="0"/>
        </a:spcBef>
        <a:spcAft>
          <a:spcPct val="0"/>
        </a:spcAft>
        <a:defRPr kumimoji="1" sz="2800" b="1">
          <a:solidFill>
            <a:srgbClr val="B8BA30"/>
          </a:solidFill>
          <a:latin typeface="Univers" pitchFamily="34" charset="0"/>
        </a:defRPr>
      </a:lvl5pPr>
      <a:lvl6pPr marL="457200" algn="l" rtl="0" eaLnBrk="0" fontAlgn="base" hangingPunct="0">
        <a:spcBef>
          <a:spcPct val="0"/>
        </a:spcBef>
        <a:spcAft>
          <a:spcPct val="0"/>
        </a:spcAft>
        <a:defRPr kumimoji="1" sz="2800" b="1">
          <a:solidFill>
            <a:srgbClr val="B8BA30"/>
          </a:solidFill>
          <a:latin typeface="Univers" pitchFamily="34" charset="0"/>
        </a:defRPr>
      </a:lvl6pPr>
      <a:lvl7pPr marL="914400" algn="l" rtl="0" eaLnBrk="0" fontAlgn="base" hangingPunct="0">
        <a:spcBef>
          <a:spcPct val="0"/>
        </a:spcBef>
        <a:spcAft>
          <a:spcPct val="0"/>
        </a:spcAft>
        <a:defRPr kumimoji="1" sz="2800" b="1">
          <a:solidFill>
            <a:srgbClr val="B8BA30"/>
          </a:solidFill>
          <a:latin typeface="Univers" pitchFamily="34" charset="0"/>
        </a:defRPr>
      </a:lvl7pPr>
      <a:lvl8pPr marL="1371600" algn="l" rtl="0" eaLnBrk="0" fontAlgn="base" hangingPunct="0">
        <a:spcBef>
          <a:spcPct val="0"/>
        </a:spcBef>
        <a:spcAft>
          <a:spcPct val="0"/>
        </a:spcAft>
        <a:defRPr kumimoji="1" sz="2800" b="1">
          <a:solidFill>
            <a:srgbClr val="B8BA30"/>
          </a:solidFill>
          <a:latin typeface="Univers" pitchFamily="34" charset="0"/>
        </a:defRPr>
      </a:lvl8pPr>
      <a:lvl9pPr marL="1828800" algn="l" rtl="0" eaLnBrk="0" fontAlgn="base" hangingPunct="0">
        <a:spcBef>
          <a:spcPct val="0"/>
        </a:spcBef>
        <a:spcAft>
          <a:spcPct val="0"/>
        </a:spcAft>
        <a:defRPr kumimoji="1" sz="2800" b="1">
          <a:solidFill>
            <a:srgbClr val="B8BA30"/>
          </a:solidFill>
          <a:latin typeface="Univers" pitchFamily="34" charset="0"/>
        </a:defRPr>
      </a:lvl9pPr>
    </p:titleStyle>
    <p:bodyStyle>
      <a:lvl1pPr marL="342900" indent="-342900" algn="l" rtl="0" eaLnBrk="0" fontAlgn="base" hangingPunct="0">
        <a:spcBef>
          <a:spcPct val="20000"/>
        </a:spcBef>
        <a:spcAft>
          <a:spcPct val="0"/>
        </a:spcAft>
        <a:buClr>
          <a:srgbClr val="B8BA30"/>
        </a:buClr>
        <a:buSzPct val="90000"/>
        <a:buFont typeface="Wingdings" pitchFamily="2" charset="2"/>
        <a:buChar char="l"/>
        <a:defRPr kumimoji="1" sz="2200">
          <a:solidFill>
            <a:srgbClr val="2D303F"/>
          </a:solidFill>
          <a:latin typeface="+mn-lt"/>
          <a:ea typeface="+mn-ea"/>
          <a:cs typeface="+mn-cs"/>
        </a:defRPr>
      </a:lvl1pPr>
      <a:lvl2pPr marL="742950" indent="-285750" algn="l" rtl="0" eaLnBrk="0" fontAlgn="base" hangingPunct="0">
        <a:spcBef>
          <a:spcPct val="20000"/>
        </a:spcBef>
        <a:spcAft>
          <a:spcPct val="0"/>
        </a:spcAft>
        <a:buClr>
          <a:srgbClr val="B8BA30"/>
        </a:buClr>
        <a:buSzPct val="90000"/>
        <a:buFont typeface="Wingdings" pitchFamily="2" charset="2"/>
        <a:buChar char="l"/>
        <a:defRPr kumimoji="1">
          <a:solidFill>
            <a:srgbClr val="2D303F"/>
          </a:solidFill>
          <a:latin typeface="+mn-lt"/>
        </a:defRPr>
      </a:lvl2pPr>
      <a:lvl3pPr marL="1143000" indent="-228600" algn="l" rtl="0" eaLnBrk="0" fontAlgn="base" hangingPunct="0">
        <a:spcBef>
          <a:spcPct val="20000"/>
        </a:spcBef>
        <a:spcAft>
          <a:spcPct val="0"/>
        </a:spcAft>
        <a:buClr>
          <a:srgbClr val="B8BA30"/>
        </a:buClr>
        <a:buSzPct val="90000"/>
        <a:buFont typeface="Wingdings" pitchFamily="2" charset="2"/>
        <a:buChar char="l"/>
        <a:defRPr kumimoji="1" sz="1600">
          <a:solidFill>
            <a:srgbClr val="2D303F"/>
          </a:solidFill>
          <a:latin typeface="+mn-lt"/>
        </a:defRPr>
      </a:lvl3pPr>
      <a:lvl4pPr marL="1600200" indent="-228600" algn="l" rtl="0" eaLnBrk="0" fontAlgn="base" hangingPunct="0">
        <a:spcBef>
          <a:spcPct val="20000"/>
        </a:spcBef>
        <a:spcAft>
          <a:spcPct val="0"/>
        </a:spcAft>
        <a:buClr>
          <a:srgbClr val="B8BA30"/>
        </a:buClr>
        <a:buSzPct val="90000"/>
        <a:buFont typeface="Wingdings" pitchFamily="2" charset="2"/>
        <a:buChar char="l"/>
        <a:defRPr kumimoji="1" sz="1400">
          <a:solidFill>
            <a:srgbClr val="2D303F"/>
          </a:solidFill>
          <a:latin typeface="+mn-lt"/>
        </a:defRPr>
      </a:lvl4pPr>
      <a:lvl5pPr marL="2057400" indent="-228600" algn="l" rtl="0" eaLnBrk="0" fontAlgn="base" hangingPunct="0">
        <a:spcBef>
          <a:spcPct val="20000"/>
        </a:spcBef>
        <a:spcAft>
          <a:spcPct val="0"/>
        </a:spcAft>
        <a:buClr>
          <a:srgbClr val="B8BA30"/>
        </a:buClr>
        <a:buSzPct val="90000"/>
        <a:buFont typeface="Wingdings" pitchFamily="2" charset="2"/>
        <a:buChar char="l"/>
        <a:defRPr kumimoji="1" sz="1200">
          <a:solidFill>
            <a:srgbClr val="2D303F"/>
          </a:solidFill>
          <a:latin typeface="+mn-lt"/>
        </a:defRPr>
      </a:lvl5pPr>
      <a:lvl6pPr marL="2514600" indent="-228600" algn="l" rtl="0" eaLnBrk="0" fontAlgn="base" hangingPunct="0">
        <a:spcBef>
          <a:spcPct val="20000"/>
        </a:spcBef>
        <a:spcAft>
          <a:spcPct val="0"/>
        </a:spcAft>
        <a:buClr>
          <a:srgbClr val="B8BA30"/>
        </a:buClr>
        <a:buSzPct val="90000"/>
        <a:buFont typeface="Wingdings" pitchFamily="2" charset="2"/>
        <a:buChar char="l"/>
        <a:defRPr kumimoji="1" sz="1200">
          <a:solidFill>
            <a:srgbClr val="2D303F"/>
          </a:solidFill>
          <a:latin typeface="+mn-lt"/>
        </a:defRPr>
      </a:lvl6pPr>
      <a:lvl7pPr marL="2971800" indent="-228600" algn="l" rtl="0" eaLnBrk="0" fontAlgn="base" hangingPunct="0">
        <a:spcBef>
          <a:spcPct val="20000"/>
        </a:spcBef>
        <a:spcAft>
          <a:spcPct val="0"/>
        </a:spcAft>
        <a:buClr>
          <a:srgbClr val="B8BA30"/>
        </a:buClr>
        <a:buSzPct val="90000"/>
        <a:buFont typeface="Wingdings" pitchFamily="2" charset="2"/>
        <a:buChar char="l"/>
        <a:defRPr kumimoji="1" sz="1200">
          <a:solidFill>
            <a:srgbClr val="2D303F"/>
          </a:solidFill>
          <a:latin typeface="+mn-lt"/>
        </a:defRPr>
      </a:lvl7pPr>
      <a:lvl8pPr marL="3429000" indent="-228600" algn="l" rtl="0" eaLnBrk="0" fontAlgn="base" hangingPunct="0">
        <a:spcBef>
          <a:spcPct val="20000"/>
        </a:spcBef>
        <a:spcAft>
          <a:spcPct val="0"/>
        </a:spcAft>
        <a:buClr>
          <a:srgbClr val="B8BA30"/>
        </a:buClr>
        <a:buSzPct val="90000"/>
        <a:buFont typeface="Wingdings" pitchFamily="2" charset="2"/>
        <a:buChar char="l"/>
        <a:defRPr kumimoji="1" sz="1200">
          <a:solidFill>
            <a:srgbClr val="2D303F"/>
          </a:solidFill>
          <a:latin typeface="+mn-lt"/>
        </a:defRPr>
      </a:lvl8pPr>
      <a:lvl9pPr marL="3886200" indent="-228600" algn="l" rtl="0" eaLnBrk="0" fontAlgn="base" hangingPunct="0">
        <a:spcBef>
          <a:spcPct val="20000"/>
        </a:spcBef>
        <a:spcAft>
          <a:spcPct val="0"/>
        </a:spcAft>
        <a:buClr>
          <a:srgbClr val="B8BA30"/>
        </a:buClr>
        <a:buSzPct val="90000"/>
        <a:buFont typeface="Wingdings" pitchFamily="2" charset="2"/>
        <a:buChar char="l"/>
        <a:defRPr kumimoji="1" sz="1200">
          <a:solidFill>
            <a:srgbClr val="2D303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nevi.nl/sites/default/files/kennisdocument/ORG-COMP-kre-030-bl.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nevi.nl/sites/default/files/kennisdocument/ORG-COMP-kre-030-bl.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8" name="Rectangle 16"/>
          <p:cNvSpPr>
            <a:spLocks noGrp="1" noChangeArrowheads="1"/>
          </p:cNvSpPr>
          <p:nvPr>
            <p:ph type="subTitle" idx="1"/>
          </p:nvPr>
        </p:nvSpPr>
        <p:spPr>
          <a:xfrm>
            <a:off x="358775" y="5791200"/>
            <a:ext cx="5638800" cy="838200"/>
          </a:xfrm>
          <a:solidFill>
            <a:schemeClr val="bg1"/>
          </a:solidFill>
        </p:spPr>
        <p:txBody>
          <a:bodyPr/>
          <a:lstStyle/>
          <a:p>
            <a:r>
              <a:rPr lang="nl-NL" dirty="0" smtClean="0"/>
              <a:t>Tosca Vissers</a:t>
            </a:r>
          </a:p>
          <a:p>
            <a:r>
              <a:rPr lang="nl-NL" smtClean="0"/>
              <a:t>a.f.j.h.vissers@hhs.nl</a:t>
            </a:r>
            <a:endParaRPr lang="nl-NL" dirty="0"/>
          </a:p>
        </p:txBody>
      </p:sp>
      <p:sp>
        <p:nvSpPr>
          <p:cNvPr id="64529" name="Rectangle 17"/>
          <p:cNvSpPr>
            <a:spLocks noGrp="1" noChangeArrowheads="1"/>
          </p:cNvSpPr>
          <p:nvPr>
            <p:ph type="ctrTitle"/>
          </p:nvPr>
        </p:nvSpPr>
        <p:spPr>
          <a:noFill/>
          <a:extLst>
            <a:ext uri="{909E8E84-426E-40dd-AFC4-6F175D3DCCD1}">
              <a14:hiddenFill xmlns="" xmlns:a14="http://schemas.microsoft.com/office/drawing/2010/main">
                <a:solidFill>
                  <a:schemeClr val="tx2"/>
                </a:solidFill>
              </a14:hiddenFill>
            </a:ext>
          </a:extLst>
        </p:spPr>
        <p:txBody>
          <a:bodyPr wrap="none"/>
          <a:lstStyle/>
          <a:p>
            <a:r>
              <a:rPr lang="nl-NL" dirty="0" smtClean="0"/>
              <a:t>2D-BS Gesprekstechnieken: les 1</a:t>
            </a:r>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nl-NL" dirty="0" smtClean="0"/>
              <a:t>Oefening </a:t>
            </a:r>
            <a:endParaRPr lang="nl-NL" dirty="0"/>
          </a:p>
        </p:txBody>
      </p:sp>
      <p:sp>
        <p:nvSpPr>
          <p:cNvPr id="123907" name="Rectangle 3"/>
          <p:cNvSpPr>
            <a:spLocks noGrp="1" noChangeArrowheads="1"/>
          </p:cNvSpPr>
          <p:nvPr>
            <p:ph type="body" idx="1"/>
          </p:nvPr>
        </p:nvSpPr>
        <p:spPr/>
        <p:txBody>
          <a:bodyPr/>
          <a:lstStyle/>
          <a:p>
            <a:r>
              <a:rPr lang="nl-NL" b="1" dirty="0" smtClean="0"/>
              <a:t>Reguleren / regie over gesprek in handen houden</a:t>
            </a:r>
          </a:p>
          <a:p>
            <a:r>
              <a:rPr lang="nl-NL" dirty="0" smtClean="0"/>
              <a:t>Vragen stellen / concretiseren</a:t>
            </a:r>
          </a:p>
          <a:p>
            <a:r>
              <a:rPr lang="nl-NL" dirty="0" smtClean="0"/>
              <a:t>Tussentijds samenvatten</a:t>
            </a:r>
          </a:p>
          <a:p>
            <a:r>
              <a:rPr lang="nl-NL" dirty="0" smtClean="0"/>
              <a:t>Stimuleren tot vragen stellen</a:t>
            </a:r>
            <a:endParaRPr lang="nl-NL" dirty="0"/>
          </a:p>
          <a:p>
            <a:pPr marL="0" indent="0">
              <a:buNone/>
            </a:pPr>
            <a:endParaRPr lang="nl-NL" sz="1800" dirty="0" smtClean="0"/>
          </a:p>
          <a:p>
            <a:pPr marL="0" indent="0">
              <a:buNone/>
            </a:pPr>
            <a:r>
              <a:rPr lang="nl-NL" dirty="0"/>
              <a:t/>
            </a:r>
            <a:br>
              <a:rPr lang="nl-NL" dirty="0"/>
            </a:br>
            <a:r>
              <a:rPr lang="nl-NL" dirty="0"/>
              <a:t/>
            </a:r>
            <a:br>
              <a:rPr lang="nl-NL" dirty="0"/>
            </a:br>
            <a:endParaRPr lang="nl-NL" dirty="0"/>
          </a:p>
        </p:txBody>
      </p:sp>
    </p:spTree>
    <p:extLst>
      <p:ext uri="{BB962C8B-B14F-4D97-AF65-F5344CB8AC3E}">
        <p14:creationId xmlns:p14="http://schemas.microsoft.com/office/powerpoint/2010/main" val="1438598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nl-NL" dirty="0" smtClean="0"/>
              <a:t>Oefening: regulerende vaardigheden (voorbereiding)</a:t>
            </a:r>
            <a:endParaRPr lang="nl-NL" dirty="0"/>
          </a:p>
        </p:txBody>
      </p:sp>
      <p:sp>
        <p:nvSpPr>
          <p:cNvPr id="123907" name="Rectangle 3"/>
          <p:cNvSpPr>
            <a:spLocks noGrp="1" noChangeArrowheads="1"/>
          </p:cNvSpPr>
          <p:nvPr>
            <p:ph type="body" idx="1"/>
          </p:nvPr>
        </p:nvSpPr>
        <p:spPr/>
        <p:txBody>
          <a:bodyPr/>
          <a:lstStyle/>
          <a:p>
            <a:pPr marL="400050">
              <a:buFont typeface="+mj-lt"/>
              <a:buAutoNum type="arabicPeriod"/>
            </a:pPr>
            <a:r>
              <a:rPr lang="nl-NL" sz="2000" dirty="0" smtClean="0"/>
              <a:t>Werk </a:t>
            </a:r>
            <a:r>
              <a:rPr lang="nl-NL" sz="2000" dirty="0" smtClean="0"/>
              <a:t>samen met een medestudent</a:t>
            </a:r>
            <a:endParaRPr lang="nl-NL" sz="2000" dirty="0" smtClean="0"/>
          </a:p>
          <a:p>
            <a:pPr marL="400050">
              <a:buFont typeface="+mj-lt"/>
              <a:buAutoNum type="arabicPeriod"/>
            </a:pPr>
            <a:r>
              <a:rPr lang="nl-NL" sz="2000" dirty="0" smtClean="0"/>
              <a:t>Je gaat </a:t>
            </a:r>
            <a:r>
              <a:rPr lang="nl-NL" sz="2000" dirty="0" smtClean="0"/>
              <a:t>samen met een medestudent een </a:t>
            </a:r>
            <a:r>
              <a:rPr lang="nl-NL" sz="2000" dirty="0" smtClean="0"/>
              <a:t>gesprek voeren van 5 minuten over 2D Project Investeren en Financieren. Geef in een korte inleiding aan wat de bedoeling is van dit </a:t>
            </a:r>
            <a:r>
              <a:rPr lang="nl-NL" sz="2000" dirty="0" smtClean="0"/>
              <a:t>gesprek. Je </a:t>
            </a:r>
            <a:r>
              <a:rPr lang="nl-NL" sz="2000" dirty="0" smtClean="0"/>
              <a:t>wilt </a:t>
            </a:r>
            <a:r>
              <a:rPr lang="nl-NL" sz="2000" dirty="0" smtClean="0"/>
              <a:t>weten </a:t>
            </a:r>
            <a:r>
              <a:rPr lang="nl-NL" sz="2000" dirty="0" smtClean="0"/>
              <a:t>hoe je gesprekspartner dit project aanpakt, wat de stand van zaken is, wat hij ervan vindt, hoeveel tijd hij eraan </a:t>
            </a:r>
            <a:r>
              <a:rPr lang="nl-NL" sz="2000" dirty="0" smtClean="0"/>
              <a:t>besteedt. Sluit </a:t>
            </a:r>
            <a:r>
              <a:rPr lang="nl-NL" sz="2000" dirty="0" smtClean="0"/>
              <a:t>het gesprek na 5 minuten af. Zorg dat je je regulerende vaardigheden gebruikt: bewaak de orde en de duidelijkheid in het gesprek.</a:t>
            </a:r>
          </a:p>
          <a:p>
            <a:pPr marL="400050">
              <a:buFont typeface="+mj-lt"/>
              <a:buAutoNum type="arabicPeriod"/>
            </a:pPr>
            <a:r>
              <a:rPr lang="nl-NL" sz="2000" dirty="0" smtClean="0"/>
              <a:t>Bereid je nu in 5 minuten voor op dit gesprek</a:t>
            </a:r>
            <a:r>
              <a:rPr lang="nl-NL" sz="2000" dirty="0" smtClean="0"/>
              <a:t>.</a:t>
            </a:r>
          </a:p>
          <a:p>
            <a:pPr marL="400050">
              <a:buFont typeface="+mj-lt"/>
              <a:buAutoNum type="arabicPeriod"/>
            </a:pPr>
            <a:r>
              <a:rPr lang="nl-NL" sz="2000" dirty="0" smtClean="0"/>
              <a:t>De medestudent schrijft in 150 woorden op wat hij van dit gesprek vindt. Hij geeft min. 5 tops en 5 tips. De tekst wordt in de online cursus Gesprekstechnieken ingeleverd. </a:t>
            </a:r>
            <a:r>
              <a:rPr lang="nl-NL" dirty="0"/>
              <a:t/>
            </a:r>
            <a:br>
              <a:rPr lang="nl-NL" dirty="0"/>
            </a:br>
            <a:r>
              <a:rPr lang="nl-NL" dirty="0"/>
              <a:t/>
            </a:r>
            <a:br>
              <a:rPr lang="nl-NL" dirty="0"/>
            </a:br>
            <a:endParaRPr lang="nl-NL" dirty="0"/>
          </a:p>
        </p:txBody>
      </p:sp>
    </p:spTree>
    <p:extLst>
      <p:ext uri="{BB962C8B-B14F-4D97-AF65-F5344CB8AC3E}">
        <p14:creationId xmlns:p14="http://schemas.microsoft.com/office/powerpoint/2010/main" val="2480704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subTitle" idx="1"/>
          </p:nvPr>
        </p:nvSpPr>
        <p:spPr>
          <a:xfrm>
            <a:off x="358775" y="5056188"/>
            <a:ext cx="5757863" cy="1439862"/>
          </a:xfrm>
          <a:noFill/>
        </p:spPr>
        <p:txBody>
          <a:bodyPr anchor="b"/>
          <a:lstStyle/>
          <a:p>
            <a:r>
              <a:rPr lang="nl-NL" sz="1400" b="0" dirty="0"/>
              <a:t>De Haagse </a:t>
            </a:r>
            <a:r>
              <a:rPr lang="nl-NL" sz="1400" b="0" dirty="0" smtClean="0"/>
              <a:t>Hogeschool </a:t>
            </a:r>
          </a:p>
          <a:p>
            <a:r>
              <a:rPr lang="nl-NL" sz="1400" b="0" dirty="0" smtClean="0"/>
              <a:t>Faculteit Business, Finance &amp; Marketing</a:t>
            </a:r>
          </a:p>
          <a:p>
            <a:r>
              <a:rPr lang="nl-NL" sz="1400" b="0" dirty="0" smtClean="0"/>
              <a:t>Telefoon: 070 445 7306</a:t>
            </a:r>
            <a:endParaRPr lang="nl-NL" sz="1400" b="0" dirty="0"/>
          </a:p>
          <a:p>
            <a:r>
              <a:rPr lang="nl-NL" sz="1400" b="0" dirty="0" err="1" smtClean="0"/>
              <a:t>a.f.j.h.vissers@hhs.nl</a:t>
            </a:r>
            <a:endParaRPr lang="nl-NL" sz="1400" b="0" dirty="0"/>
          </a:p>
          <a:p>
            <a:r>
              <a:rPr lang="nl-NL" sz="1400" b="0" dirty="0" err="1"/>
              <a:t>www.dehaagsehogeschool.nl</a:t>
            </a:r>
            <a:endParaRPr lang="en-GB" sz="1400" b="0" dirty="0"/>
          </a:p>
        </p:txBody>
      </p:sp>
    </p:spTree>
    <p:extLst>
      <p:ext uri="{BB962C8B-B14F-4D97-AF65-F5344CB8AC3E}">
        <p14:creationId xmlns:p14="http://schemas.microsoft.com/office/powerpoint/2010/main" val="2727440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nl-NL" dirty="0" smtClean="0"/>
              <a:t>Programma van vandaag</a:t>
            </a:r>
            <a:endParaRPr lang="nl-NL" dirty="0"/>
          </a:p>
        </p:txBody>
      </p:sp>
      <p:sp>
        <p:nvSpPr>
          <p:cNvPr id="123907" name="Rectangle 3"/>
          <p:cNvSpPr>
            <a:spLocks noGrp="1" noChangeArrowheads="1"/>
          </p:cNvSpPr>
          <p:nvPr>
            <p:ph type="body" idx="1"/>
          </p:nvPr>
        </p:nvSpPr>
        <p:spPr/>
        <p:txBody>
          <a:bodyPr/>
          <a:lstStyle/>
          <a:p>
            <a:r>
              <a:rPr lang="nl-NL" dirty="0" smtClean="0"/>
              <a:t>Leerdoelen vak</a:t>
            </a:r>
          </a:p>
          <a:p>
            <a:r>
              <a:rPr lang="nl-NL" dirty="0" smtClean="0"/>
              <a:t>Opzet vak</a:t>
            </a:r>
          </a:p>
          <a:p>
            <a:r>
              <a:rPr lang="nl-NL" dirty="0" smtClean="0"/>
              <a:t>Theorie</a:t>
            </a:r>
          </a:p>
          <a:p>
            <a:pPr lvl="1"/>
            <a:r>
              <a:rPr lang="nl-NL" dirty="0" smtClean="0"/>
              <a:t>Varianten adviesgesprek: </a:t>
            </a:r>
            <a:r>
              <a:rPr lang="nl-NL" dirty="0" err="1" smtClean="0"/>
              <a:t>tell-and-sell</a:t>
            </a:r>
            <a:r>
              <a:rPr lang="nl-NL" dirty="0" smtClean="0"/>
              <a:t>, </a:t>
            </a:r>
            <a:r>
              <a:rPr lang="nl-NL" dirty="0" err="1" smtClean="0"/>
              <a:t>tell</a:t>
            </a:r>
            <a:r>
              <a:rPr lang="nl-NL" dirty="0" smtClean="0"/>
              <a:t>-</a:t>
            </a:r>
            <a:r>
              <a:rPr lang="nl-NL" dirty="0" err="1" smtClean="0"/>
              <a:t>and</a:t>
            </a:r>
            <a:r>
              <a:rPr lang="nl-NL" dirty="0" smtClean="0"/>
              <a:t>-listen, dilemmacounseling</a:t>
            </a:r>
          </a:p>
          <a:p>
            <a:pPr lvl="1"/>
            <a:r>
              <a:rPr lang="nl-NL" dirty="0" smtClean="0"/>
              <a:t>Opbouw </a:t>
            </a:r>
            <a:r>
              <a:rPr lang="nl-NL" dirty="0" err="1" smtClean="0"/>
              <a:t>tell</a:t>
            </a:r>
            <a:r>
              <a:rPr lang="nl-NL" dirty="0" smtClean="0"/>
              <a:t>-</a:t>
            </a:r>
            <a:r>
              <a:rPr lang="nl-NL" dirty="0" err="1" smtClean="0"/>
              <a:t>and</a:t>
            </a:r>
            <a:r>
              <a:rPr lang="nl-NL" dirty="0" smtClean="0"/>
              <a:t>-</a:t>
            </a:r>
            <a:r>
              <a:rPr lang="nl-NL" dirty="0" err="1" smtClean="0"/>
              <a:t>sell</a:t>
            </a:r>
            <a:r>
              <a:rPr lang="nl-NL" dirty="0" smtClean="0"/>
              <a:t>-variant </a:t>
            </a:r>
          </a:p>
          <a:p>
            <a:pPr lvl="1"/>
            <a:r>
              <a:rPr lang="nl-NL" dirty="0" smtClean="0"/>
              <a:t>Basisgespreksvaardigheden </a:t>
            </a:r>
            <a:r>
              <a:rPr lang="nl-NL" dirty="0" err="1" smtClean="0"/>
              <a:t>tell</a:t>
            </a:r>
            <a:r>
              <a:rPr lang="nl-NL" dirty="0" smtClean="0"/>
              <a:t>-</a:t>
            </a:r>
            <a:r>
              <a:rPr lang="nl-NL" dirty="0" err="1" smtClean="0"/>
              <a:t>and</a:t>
            </a:r>
            <a:r>
              <a:rPr lang="nl-NL" dirty="0" smtClean="0"/>
              <a:t>-</a:t>
            </a:r>
            <a:r>
              <a:rPr lang="nl-NL" dirty="0" err="1" smtClean="0"/>
              <a:t>sell</a:t>
            </a:r>
            <a:r>
              <a:rPr lang="nl-NL" dirty="0" smtClean="0"/>
              <a:t>-variant</a:t>
            </a:r>
          </a:p>
          <a:p>
            <a:pPr lvl="1"/>
            <a:r>
              <a:rPr lang="nl-NL" dirty="0" smtClean="0"/>
              <a:t>Reguleren</a:t>
            </a:r>
          </a:p>
          <a:p>
            <a:r>
              <a:rPr lang="nl-NL" dirty="0" smtClean="0"/>
              <a:t>Oefening in regulerende vaardigheden</a:t>
            </a:r>
          </a:p>
          <a:p>
            <a:r>
              <a:rPr lang="nl-NL" dirty="0" smtClean="0"/>
              <a:t>Opdracht voor volgende les</a:t>
            </a:r>
          </a:p>
          <a:p>
            <a:pPr marL="0" indent="0">
              <a:buNone/>
            </a:pPr>
            <a:endParaRPr lang="nl-NL" dirty="0"/>
          </a:p>
        </p:txBody>
      </p:sp>
    </p:spTree>
    <p:extLst>
      <p:ext uri="{BB962C8B-B14F-4D97-AF65-F5344CB8AC3E}">
        <p14:creationId xmlns:p14="http://schemas.microsoft.com/office/powerpoint/2010/main" val="149273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90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39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9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39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90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9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nl-NL" dirty="0" smtClean="0"/>
              <a:t>Leerdoelen van dit vak</a:t>
            </a:r>
            <a:endParaRPr lang="nl-NL" dirty="0"/>
          </a:p>
        </p:txBody>
      </p:sp>
      <p:sp>
        <p:nvSpPr>
          <p:cNvPr id="123907" name="Rectangle 3"/>
          <p:cNvSpPr>
            <a:spLocks noGrp="1" noChangeArrowheads="1"/>
          </p:cNvSpPr>
          <p:nvPr>
            <p:ph type="body" idx="1"/>
          </p:nvPr>
        </p:nvSpPr>
        <p:spPr/>
        <p:txBody>
          <a:bodyPr/>
          <a:lstStyle/>
          <a:p>
            <a:r>
              <a:rPr lang="nl-NL" dirty="0" smtClean="0"/>
              <a:t>Het </a:t>
            </a:r>
            <a:r>
              <a:rPr lang="nl-NL" dirty="0"/>
              <a:t>kunnen voeren van een adviesgesprek </a:t>
            </a:r>
            <a:endParaRPr lang="nl-NL" dirty="0" smtClean="0"/>
          </a:p>
          <a:p>
            <a:r>
              <a:rPr lang="nl-NL" dirty="0" smtClean="0"/>
              <a:t>Het </a:t>
            </a:r>
            <a:r>
              <a:rPr lang="nl-NL" dirty="0"/>
              <a:t>kunnen overbrengen en verdedigen van het advies tijdens een adviesgesprek </a:t>
            </a:r>
            <a:endParaRPr lang="nl-NL" dirty="0" smtClean="0"/>
          </a:p>
          <a:p>
            <a:r>
              <a:rPr lang="nl-NL" dirty="0"/>
              <a:t>Het zich kunnen opstellen als een professionele gesprekspartner </a:t>
            </a:r>
            <a:endParaRPr lang="nl-NL" dirty="0" smtClean="0"/>
          </a:p>
          <a:p>
            <a:r>
              <a:rPr lang="nl-NL" dirty="0" smtClean="0"/>
              <a:t>Het </a:t>
            </a:r>
            <a:r>
              <a:rPr lang="nl-NL" dirty="0"/>
              <a:t>non-verbaal kunnen ondersteunen van de </a:t>
            </a:r>
            <a:r>
              <a:rPr lang="nl-NL" dirty="0" smtClean="0"/>
              <a:t>boodschap</a:t>
            </a:r>
          </a:p>
          <a:p>
            <a:pPr marL="0" indent="0">
              <a:buNone/>
            </a:pPr>
            <a:endParaRPr lang="nl-NL" dirty="0"/>
          </a:p>
        </p:txBody>
      </p:sp>
    </p:spTree>
    <p:extLst>
      <p:ext uri="{BB962C8B-B14F-4D97-AF65-F5344CB8AC3E}">
        <p14:creationId xmlns:p14="http://schemas.microsoft.com/office/powerpoint/2010/main" val="273249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9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nl-NL" dirty="0" smtClean="0"/>
              <a:t>Opzet van dit vak</a:t>
            </a:r>
            <a:endParaRPr lang="nl-NL" dirty="0"/>
          </a:p>
        </p:txBody>
      </p:sp>
      <p:sp>
        <p:nvSpPr>
          <p:cNvPr id="123907" name="Rectangle 3"/>
          <p:cNvSpPr>
            <a:spLocks noGrp="1" noChangeArrowheads="1"/>
          </p:cNvSpPr>
          <p:nvPr>
            <p:ph type="body" idx="1"/>
          </p:nvPr>
        </p:nvSpPr>
        <p:spPr/>
        <p:txBody>
          <a:bodyPr/>
          <a:lstStyle/>
          <a:p>
            <a:r>
              <a:rPr lang="nl-NL" dirty="0"/>
              <a:t>Adviesgesprek voor 2D Project Investeren en Financieren, incl. beoordeling op </a:t>
            </a:r>
            <a:r>
              <a:rPr lang="nl-NL" dirty="0" smtClean="0"/>
              <a:t>gesprekstechnieken</a:t>
            </a:r>
          </a:p>
          <a:p>
            <a:endParaRPr lang="nl-NL" dirty="0"/>
          </a:p>
          <a:p>
            <a:r>
              <a:rPr lang="nl-NL" dirty="0" smtClean="0"/>
              <a:t>Les 1</a:t>
            </a:r>
            <a:r>
              <a:rPr lang="nl-NL" dirty="0" smtClean="0"/>
              <a:t>: theorie + oefening</a:t>
            </a:r>
          </a:p>
          <a:p>
            <a:r>
              <a:rPr lang="nl-NL" dirty="0" smtClean="0"/>
              <a:t>Les 2: oefening</a:t>
            </a:r>
          </a:p>
          <a:p>
            <a:r>
              <a:rPr lang="nl-NL" dirty="0" smtClean="0"/>
              <a:t>Les 3: </a:t>
            </a:r>
            <a:r>
              <a:rPr lang="nl-NL" dirty="0" smtClean="0"/>
              <a:t>oefening</a:t>
            </a:r>
          </a:p>
          <a:p>
            <a:endParaRPr lang="nl-NL" dirty="0" smtClean="0"/>
          </a:p>
          <a:p>
            <a:r>
              <a:rPr lang="nl-NL" dirty="0" smtClean="0"/>
              <a:t>Eindopdracht: </a:t>
            </a:r>
            <a:r>
              <a:rPr lang="nl-NL" dirty="0" smtClean="0"/>
              <a:t>film van het adviesgesprek dat je voert met een medestudent. </a:t>
            </a:r>
          </a:p>
          <a:p>
            <a:r>
              <a:rPr lang="nl-NL" dirty="0" smtClean="0"/>
              <a:t>Beoordeling</a:t>
            </a:r>
            <a:r>
              <a:rPr lang="nl-NL" dirty="0" smtClean="0"/>
              <a:t>: V/O</a:t>
            </a:r>
          </a:p>
          <a:p>
            <a:r>
              <a:rPr lang="nl-NL" dirty="0" smtClean="0"/>
              <a:t>Zie </a:t>
            </a:r>
            <a:r>
              <a:rPr lang="nl-NL" dirty="0"/>
              <a:t>Blackboard </a:t>
            </a:r>
            <a:r>
              <a:rPr lang="nl-NL" dirty="0" smtClean="0"/>
              <a:t>voor </a:t>
            </a:r>
            <a:r>
              <a:rPr lang="nl-NL" dirty="0" smtClean="0"/>
              <a:t>extra studiemateriaal</a:t>
            </a:r>
            <a:endParaRPr lang="nl-NL" dirty="0" smtClean="0"/>
          </a:p>
          <a:p>
            <a:pPr marL="0" indent="0">
              <a:buNone/>
            </a:pPr>
            <a:r>
              <a:rPr lang="nl-NL" dirty="0"/>
              <a:t/>
            </a:r>
            <a:br>
              <a:rPr lang="nl-NL" dirty="0"/>
            </a:br>
            <a:r>
              <a:rPr lang="nl-NL" dirty="0"/>
              <a:t/>
            </a:r>
            <a:br>
              <a:rPr lang="nl-NL" dirty="0"/>
            </a:br>
            <a:endParaRPr lang="nl-NL" dirty="0"/>
          </a:p>
        </p:txBody>
      </p:sp>
    </p:spTree>
    <p:extLst>
      <p:ext uri="{BB962C8B-B14F-4D97-AF65-F5344CB8AC3E}">
        <p14:creationId xmlns:p14="http://schemas.microsoft.com/office/powerpoint/2010/main" val="303618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9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9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90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90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39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nl-NL" dirty="0" smtClean="0"/>
              <a:t>Varianten adviesgesprek </a:t>
            </a:r>
            <a:endParaRPr lang="nl-NL" dirty="0"/>
          </a:p>
        </p:txBody>
      </p:sp>
      <p:sp>
        <p:nvSpPr>
          <p:cNvPr id="123907" name="Rectangle 3"/>
          <p:cNvSpPr>
            <a:spLocks noGrp="1" noChangeArrowheads="1"/>
          </p:cNvSpPr>
          <p:nvPr>
            <p:ph type="body" idx="1"/>
          </p:nvPr>
        </p:nvSpPr>
        <p:spPr/>
        <p:txBody>
          <a:bodyPr/>
          <a:lstStyle/>
          <a:p>
            <a:r>
              <a:rPr lang="nl-NL" i="1" dirty="0" smtClean="0"/>
              <a:t>Tell-</a:t>
            </a:r>
            <a:r>
              <a:rPr lang="nl-NL" i="1" dirty="0" err="1" smtClean="0"/>
              <a:t>and</a:t>
            </a:r>
            <a:r>
              <a:rPr lang="nl-NL" i="1" dirty="0" smtClean="0"/>
              <a:t>-</a:t>
            </a:r>
            <a:r>
              <a:rPr lang="nl-NL" i="1" dirty="0" err="1" smtClean="0"/>
              <a:t>sell</a:t>
            </a:r>
            <a:r>
              <a:rPr lang="nl-NL" i="1" dirty="0" smtClean="0"/>
              <a:t> / </a:t>
            </a:r>
            <a:r>
              <a:rPr lang="nl-NL" i="1" dirty="0" err="1" smtClean="0"/>
              <a:t>tell-and-explain</a:t>
            </a:r>
            <a:r>
              <a:rPr lang="nl-NL" dirty="0" smtClean="0"/>
              <a:t>: probleem van klant is duidelijk, adviseur heeft standaardoplossing (rol van expert)</a:t>
            </a:r>
          </a:p>
          <a:p>
            <a:r>
              <a:rPr lang="nl-NL" i="1" dirty="0" smtClean="0"/>
              <a:t>Tell-</a:t>
            </a:r>
            <a:r>
              <a:rPr lang="nl-NL" i="1" dirty="0" err="1" smtClean="0"/>
              <a:t>and</a:t>
            </a:r>
            <a:r>
              <a:rPr lang="nl-NL" i="1" dirty="0" smtClean="0"/>
              <a:t>-listen</a:t>
            </a:r>
            <a:r>
              <a:rPr lang="nl-NL" dirty="0" smtClean="0"/>
              <a:t>: probleem van klant is duidelijk, adviseur heeft aantal mogelijke oplossingen (rol van </a:t>
            </a:r>
            <a:r>
              <a:rPr lang="nl-NL" dirty="0" err="1" smtClean="0"/>
              <a:t>samenwerker</a:t>
            </a:r>
            <a:r>
              <a:rPr lang="nl-NL" dirty="0" smtClean="0"/>
              <a:t>)</a:t>
            </a:r>
          </a:p>
          <a:p>
            <a:r>
              <a:rPr lang="nl-NL" i="1" dirty="0" smtClean="0"/>
              <a:t>Dilemmacounseling</a:t>
            </a:r>
            <a:r>
              <a:rPr lang="nl-NL" dirty="0" smtClean="0"/>
              <a:t>: probleem van klant niet duidelijk, adviseur verheldert probleem en zoekt mee naar oplossing (rol van coach)</a:t>
            </a:r>
          </a:p>
          <a:p>
            <a:pPr marL="0" indent="0">
              <a:buNone/>
            </a:pPr>
            <a:endParaRPr lang="nl-NL" dirty="0" smtClean="0"/>
          </a:p>
          <a:p>
            <a:pPr marL="0" indent="0">
              <a:buNone/>
            </a:pPr>
            <a:endParaRPr lang="nl-NL" dirty="0"/>
          </a:p>
          <a:p>
            <a:pPr marL="0" indent="0">
              <a:buNone/>
            </a:pPr>
            <a:r>
              <a:rPr lang="nl-NL" sz="1800" dirty="0" smtClean="0"/>
              <a:t>Zie </a:t>
            </a:r>
            <a:r>
              <a:rPr lang="nl-NL" sz="1800" i="1" dirty="0" smtClean="0">
                <a:hlinkClick r:id="rId2"/>
              </a:rPr>
              <a:t>De inkoper als adviseur</a:t>
            </a:r>
            <a:r>
              <a:rPr lang="nl-NL" sz="1800" i="1" dirty="0" smtClean="0"/>
              <a:t>, </a:t>
            </a:r>
            <a:r>
              <a:rPr lang="nl-NL" sz="1800" dirty="0" smtClean="0"/>
              <a:t>en ook Gramsbergen-Hoogland &amp; Van der Molen (2017:165-176)</a:t>
            </a:r>
            <a:r>
              <a:rPr lang="nl-NL" dirty="0"/>
              <a:t/>
            </a:r>
            <a:br>
              <a:rPr lang="nl-NL" dirty="0"/>
            </a:br>
            <a:r>
              <a:rPr lang="nl-NL" dirty="0"/>
              <a:t/>
            </a:r>
            <a:br>
              <a:rPr lang="nl-NL" dirty="0"/>
            </a:br>
            <a:endParaRPr lang="nl-NL" dirty="0"/>
          </a:p>
        </p:txBody>
      </p:sp>
    </p:spTree>
    <p:extLst>
      <p:ext uri="{BB962C8B-B14F-4D97-AF65-F5344CB8AC3E}">
        <p14:creationId xmlns:p14="http://schemas.microsoft.com/office/powerpoint/2010/main" val="308729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9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nl-NL" dirty="0" smtClean="0"/>
              <a:t>Adviesgesprek 2D Project I&amp;F: welke variant?</a:t>
            </a:r>
            <a:endParaRPr lang="nl-NL" dirty="0"/>
          </a:p>
        </p:txBody>
      </p:sp>
      <p:sp>
        <p:nvSpPr>
          <p:cNvPr id="123907" name="Rectangle 3"/>
          <p:cNvSpPr>
            <a:spLocks noGrp="1" noChangeArrowheads="1"/>
          </p:cNvSpPr>
          <p:nvPr>
            <p:ph type="body" idx="1"/>
          </p:nvPr>
        </p:nvSpPr>
        <p:spPr/>
        <p:txBody>
          <a:bodyPr/>
          <a:lstStyle/>
          <a:p>
            <a:r>
              <a:rPr lang="nl-NL" b="1" i="1" dirty="0" smtClean="0"/>
              <a:t>Tell-</a:t>
            </a:r>
            <a:r>
              <a:rPr lang="nl-NL" b="1" i="1" dirty="0" err="1" smtClean="0"/>
              <a:t>and</a:t>
            </a:r>
            <a:r>
              <a:rPr lang="nl-NL" b="1" i="1" dirty="0" smtClean="0"/>
              <a:t>-</a:t>
            </a:r>
            <a:r>
              <a:rPr lang="nl-NL" b="1" i="1" dirty="0" err="1" smtClean="0"/>
              <a:t>sell</a:t>
            </a:r>
            <a:r>
              <a:rPr lang="nl-NL" b="1" i="1" dirty="0" smtClean="0"/>
              <a:t> / </a:t>
            </a:r>
            <a:r>
              <a:rPr lang="nl-NL" b="1" i="1" dirty="0" err="1" smtClean="0"/>
              <a:t>tell-and-explain</a:t>
            </a:r>
            <a:r>
              <a:rPr lang="nl-NL" b="1" dirty="0" smtClean="0"/>
              <a:t>: probleem van klant is duidelijk, adviseur heeft standaardoplossing (rol van expert)</a:t>
            </a:r>
          </a:p>
          <a:p>
            <a:r>
              <a:rPr lang="nl-NL" i="1" dirty="0" smtClean="0"/>
              <a:t>Tell-</a:t>
            </a:r>
            <a:r>
              <a:rPr lang="nl-NL" i="1" dirty="0" err="1" smtClean="0"/>
              <a:t>and</a:t>
            </a:r>
            <a:r>
              <a:rPr lang="nl-NL" i="1" dirty="0" smtClean="0"/>
              <a:t>-listen</a:t>
            </a:r>
            <a:r>
              <a:rPr lang="nl-NL" dirty="0" smtClean="0"/>
              <a:t>: probleem van klant is duidelijk, adviseur heeft aantal mogelijke oplossingen (rol van </a:t>
            </a:r>
            <a:r>
              <a:rPr lang="nl-NL" dirty="0" err="1" smtClean="0"/>
              <a:t>samenwerker</a:t>
            </a:r>
            <a:r>
              <a:rPr lang="nl-NL" dirty="0" smtClean="0"/>
              <a:t>)</a:t>
            </a:r>
          </a:p>
          <a:p>
            <a:r>
              <a:rPr lang="nl-NL" i="1" dirty="0" smtClean="0"/>
              <a:t>Dilemmacounseling</a:t>
            </a:r>
            <a:r>
              <a:rPr lang="nl-NL" dirty="0" smtClean="0"/>
              <a:t>: probleem van klant niet duidelijk, adviseur verheldert probleem en zoekt mee naar oplossing (rol van coach)</a:t>
            </a:r>
          </a:p>
          <a:p>
            <a:endParaRPr lang="nl-NL" dirty="0"/>
          </a:p>
          <a:p>
            <a:pPr marL="0" indent="0">
              <a:buNone/>
            </a:pPr>
            <a:r>
              <a:rPr lang="nl-NL" dirty="0"/>
              <a:t/>
            </a:r>
            <a:br>
              <a:rPr lang="nl-NL" dirty="0"/>
            </a:br>
            <a:r>
              <a:rPr lang="nl-NL" dirty="0"/>
              <a:t/>
            </a:r>
            <a:br>
              <a:rPr lang="nl-NL" dirty="0"/>
            </a:br>
            <a:endParaRPr lang="nl-NL" dirty="0"/>
          </a:p>
        </p:txBody>
      </p:sp>
    </p:spTree>
    <p:extLst>
      <p:ext uri="{BB962C8B-B14F-4D97-AF65-F5344CB8AC3E}">
        <p14:creationId xmlns:p14="http://schemas.microsoft.com/office/powerpoint/2010/main" val="830658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nl-NL" dirty="0" smtClean="0"/>
              <a:t>Opbouw </a:t>
            </a:r>
            <a:r>
              <a:rPr lang="nl-NL" dirty="0" err="1" smtClean="0"/>
              <a:t>tell-and-sell</a:t>
            </a:r>
            <a:r>
              <a:rPr lang="nl-NL" dirty="0" smtClean="0"/>
              <a:t> / </a:t>
            </a:r>
            <a:r>
              <a:rPr lang="nl-NL" dirty="0" err="1" smtClean="0"/>
              <a:t>tell-and-explain</a:t>
            </a:r>
            <a:endParaRPr lang="nl-NL" dirty="0"/>
          </a:p>
        </p:txBody>
      </p:sp>
      <p:sp>
        <p:nvSpPr>
          <p:cNvPr id="123907" name="Rectangle 3"/>
          <p:cNvSpPr>
            <a:spLocks noGrp="1" noChangeArrowheads="1"/>
          </p:cNvSpPr>
          <p:nvPr>
            <p:ph type="body" idx="1"/>
          </p:nvPr>
        </p:nvSpPr>
        <p:spPr/>
        <p:txBody>
          <a:bodyPr/>
          <a:lstStyle/>
          <a:p>
            <a:pPr marL="457200" indent="-457200">
              <a:buFont typeface="+mj-lt"/>
              <a:buAutoNum type="arabicPeriod"/>
            </a:pPr>
            <a:r>
              <a:rPr lang="nl-NL" dirty="0"/>
              <a:t>In kaart brengen </a:t>
            </a:r>
            <a:r>
              <a:rPr lang="nl-NL" dirty="0" smtClean="0"/>
              <a:t>van probleem</a:t>
            </a:r>
          </a:p>
          <a:p>
            <a:pPr marL="857250" lvl="1" indent="-457200"/>
            <a:r>
              <a:rPr lang="nl-NL" dirty="0" smtClean="0"/>
              <a:t>Vragen stellen om beeld te krijgen van probleem</a:t>
            </a:r>
          </a:p>
          <a:p>
            <a:pPr marL="857250" lvl="1" indent="-457200"/>
            <a:r>
              <a:rPr lang="nl-NL" dirty="0" smtClean="0"/>
              <a:t>Tussentijdse samenvattingen geven om begrip probleem te checken</a:t>
            </a:r>
          </a:p>
          <a:p>
            <a:pPr marL="857250" lvl="1" indent="-457200"/>
            <a:r>
              <a:rPr lang="nl-NL" dirty="0" smtClean="0"/>
              <a:t>Probleem duidelijk benoemen</a:t>
            </a:r>
          </a:p>
          <a:p>
            <a:pPr marL="857250" lvl="1" indent="-457200"/>
            <a:r>
              <a:rPr lang="nl-NL" dirty="0" smtClean="0"/>
              <a:t>Adviesvrager stemt wel / niet in met omschrijving probleem</a:t>
            </a:r>
            <a:endParaRPr lang="nl-NL" dirty="0"/>
          </a:p>
          <a:p>
            <a:pPr marL="457200" indent="-457200">
              <a:buFont typeface="+mj-lt"/>
              <a:buAutoNum type="arabicPeriod"/>
            </a:pPr>
            <a:r>
              <a:rPr lang="nl-NL" dirty="0" smtClean="0"/>
              <a:t>Formuleren van advies</a:t>
            </a:r>
          </a:p>
          <a:p>
            <a:pPr marL="457200" indent="-457200">
              <a:buFont typeface="+mj-lt"/>
              <a:buAutoNum type="arabicPeriod"/>
            </a:pPr>
            <a:r>
              <a:rPr lang="nl-NL" dirty="0" smtClean="0"/>
              <a:t>Bespreken van advies</a:t>
            </a:r>
          </a:p>
          <a:p>
            <a:pPr marL="857250" lvl="1" indent="-457200"/>
            <a:r>
              <a:rPr lang="nl-NL" dirty="0" smtClean="0"/>
              <a:t>Adviesvrager </a:t>
            </a:r>
            <a:r>
              <a:rPr lang="nl-NL" dirty="0" err="1" smtClean="0"/>
              <a:t>voors</a:t>
            </a:r>
            <a:r>
              <a:rPr lang="nl-NL" dirty="0" smtClean="0"/>
              <a:t> en tegens van advies laten afwegen</a:t>
            </a:r>
          </a:p>
          <a:p>
            <a:pPr marL="857250" lvl="1" indent="-457200"/>
            <a:r>
              <a:rPr lang="nl-NL" dirty="0" smtClean="0"/>
              <a:t>Adviesvrager stimuleren om vragen te stellen</a:t>
            </a:r>
          </a:p>
          <a:p>
            <a:pPr marL="857250" lvl="1" indent="-457200"/>
            <a:r>
              <a:rPr lang="nl-NL" dirty="0" smtClean="0"/>
              <a:t>Afspraken maken over verdere procedure</a:t>
            </a:r>
          </a:p>
          <a:p>
            <a:pPr marL="857250" lvl="1" indent="-457200"/>
            <a:endParaRPr lang="nl-NL" dirty="0" smtClean="0"/>
          </a:p>
          <a:p>
            <a:pPr marL="0" indent="0">
              <a:buNone/>
            </a:pPr>
            <a:r>
              <a:rPr lang="nl-NL" sz="1800" dirty="0" smtClean="0"/>
              <a:t>Zie </a:t>
            </a:r>
            <a:r>
              <a:rPr lang="nl-NL" sz="1800" i="1" dirty="0">
                <a:hlinkClick r:id="rId2"/>
              </a:rPr>
              <a:t>De inkoper als adviseur</a:t>
            </a:r>
            <a:r>
              <a:rPr lang="nl-NL" sz="1800" i="1" dirty="0"/>
              <a:t>, </a:t>
            </a:r>
            <a:r>
              <a:rPr lang="nl-NL" sz="1800" dirty="0"/>
              <a:t>en ook Gramsbergen-Hoogland &amp; Van der Molen (</a:t>
            </a:r>
            <a:r>
              <a:rPr lang="nl-NL" sz="1800" dirty="0" smtClean="0"/>
              <a:t>2017:166-167)</a:t>
            </a:r>
            <a:r>
              <a:rPr lang="nl-NL" dirty="0"/>
              <a:t/>
            </a:r>
            <a:br>
              <a:rPr lang="nl-NL" dirty="0"/>
            </a:br>
            <a:r>
              <a:rPr lang="nl-NL" dirty="0"/>
              <a:t/>
            </a:r>
            <a:br>
              <a:rPr lang="nl-NL" dirty="0"/>
            </a:br>
            <a:endParaRPr lang="nl-NL" dirty="0"/>
          </a:p>
        </p:txBody>
      </p:sp>
    </p:spTree>
    <p:extLst>
      <p:ext uri="{BB962C8B-B14F-4D97-AF65-F5344CB8AC3E}">
        <p14:creationId xmlns:p14="http://schemas.microsoft.com/office/powerpoint/2010/main" val="71184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9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9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9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9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390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390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3907">
                                            <p:txEl>
                                              <p:pRg st="9" end="9"/>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39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nl-NL" dirty="0" smtClean="0"/>
              <a:t>Basisgespreksvaardigheden bij </a:t>
            </a:r>
            <a:r>
              <a:rPr lang="nl-NL" dirty="0" err="1" smtClean="0"/>
              <a:t>tell</a:t>
            </a:r>
            <a:r>
              <a:rPr lang="nl-NL" dirty="0" smtClean="0"/>
              <a:t>-</a:t>
            </a:r>
            <a:r>
              <a:rPr lang="nl-NL" dirty="0" err="1" smtClean="0"/>
              <a:t>and</a:t>
            </a:r>
            <a:r>
              <a:rPr lang="nl-NL" dirty="0" smtClean="0"/>
              <a:t>-</a:t>
            </a:r>
            <a:r>
              <a:rPr lang="nl-NL" dirty="0" err="1" smtClean="0"/>
              <a:t>explain</a:t>
            </a:r>
            <a:r>
              <a:rPr lang="nl-NL" dirty="0" smtClean="0"/>
              <a:t>-variant</a:t>
            </a:r>
            <a:endParaRPr lang="nl-NL" dirty="0"/>
          </a:p>
        </p:txBody>
      </p:sp>
      <p:sp>
        <p:nvSpPr>
          <p:cNvPr id="123907" name="Rectangle 3"/>
          <p:cNvSpPr>
            <a:spLocks noGrp="1" noChangeArrowheads="1"/>
          </p:cNvSpPr>
          <p:nvPr>
            <p:ph type="body" idx="1"/>
          </p:nvPr>
        </p:nvSpPr>
        <p:spPr/>
        <p:txBody>
          <a:bodyPr/>
          <a:lstStyle/>
          <a:p>
            <a:r>
              <a:rPr lang="nl-NL" dirty="0" smtClean="0"/>
              <a:t>Reguleren / regie over gesprek in handen houden</a:t>
            </a:r>
          </a:p>
          <a:p>
            <a:r>
              <a:rPr lang="nl-NL" dirty="0" smtClean="0"/>
              <a:t>Vragen stellen / concretiseren</a:t>
            </a:r>
          </a:p>
          <a:p>
            <a:r>
              <a:rPr lang="nl-NL" dirty="0" smtClean="0"/>
              <a:t>Tussentijds samenvatten</a:t>
            </a:r>
          </a:p>
          <a:p>
            <a:r>
              <a:rPr lang="nl-NL" dirty="0" smtClean="0"/>
              <a:t>Stimuleren tot vragen stellen</a:t>
            </a:r>
            <a:endParaRPr lang="nl-NL" dirty="0"/>
          </a:p>
          <a:p>
            <a:pPr marL="0" indent="0">
              <a:buNone/>
            </a:pPr>
            <a:endParaRPr lang="nl-NL" sz="1800" dirty="0" smtClean="0"/>
          </a:p>
          <a:p>
            <a:pPr marL="0" indent="0">
              <a:buNone/>
            </a:pPr>
            <a:r>
              <a:rPr lang="nl-NL" sz="1800" dirty="0" smtClean="0"/>
              <a:t>Zie Gramsbergen-Hoogland &amp; Van der Molen (2017:174)</a:t>
            </a:r>
          </a:p>
        </p:txBody>
      </p:sp>
    </p:spTree>
    <p:extLst>
      <p:ext uri="{BB962C8B-B14F-4D97-AF65-F5344CB8AC3E}">
        <p14:creationId xmlns:p14="http://schemas.microsoft.com/office/powerpoint/2010/main" val="208256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90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9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nl-NL" dirty="0" smtClean="0"/>
              <a:t>Reguleren / regie over gesprek in handen houden</a:t>
            </a:r>
            <a:endParaRPr lang="nl-NL" dirty="0"/>
          </a:p>
        </p:txBody>
      </p:sp>
      <p:sp>
        <p:nvSpPr>
          <p:cNvPr id="123907" name="Rectangle 3"/>
          <p:cNvSpPr>
            <a:spLocks noGrp="1" noChangeArrowheads="1"/>
          </p:cNvSpPr>
          <p:nvPr>
            <p:ph type="body" idx="1"/>
          </p:nvPr>
        </p:nvSpPr>
        <p:spPr/>
        <p:txBody>
          <a:bodyPr/>
          <a:lstStyle/>
          <a:p>
            <a:pPr>
              <a:buFont typeface="+mj-lt"/>
              <a:buAutoNum type="arabicPeriod"/>
            </a:pPr>
            <a:r>
              <a:rPr lang="nl-NL" sz="1800" dirty="0" smtClean="0"/>
              <a:t>Inleiding</a:t>
            </a:r>
          </a:p>
          <a:p>
            <a:pPr lvl="1"/>
            <a:r>
              <a:rPr lang="nl-NL" dirty="0" smtClean="0"/>
              <a:t>Ontspannen sfeer creëren</a:t>
            </a:r>
          </a:p>
          <a:p>
            <a:pPr lvl="1"/>
            <a:r>
              <a:rPr lang="nl-NL" dirty="0" smtClean="0"/>
              <a:t>Doel van het gesprek noemen</a:t>
            </a:r>
          </a:p>
          <a:p>
            <a:pPr lvl="1"/>
            <a:r>
              <a:rPr lang="nl-NL" dirty="0" smtClean="0"/>
              <a:t>Samen </a:t>
            </a:r>
            <a:r>
              <a:rPr lang="nl-NL" dirty="0"/>
              <a:t>tijdsduur </a:t>
            </a:r>
            <a:r>
              <a:rPr lang="nl-NL" dirty="0" smtClean="0"/>
              <a:t>afspreken</a:t>
            </a:r>
          </a:p>
          <a:p>
            <a:pPr lvl="1"/>
            <a:r>
              <a:rPr lang="nl-NL" dirty="0" smtClean="0"/>
              <a:t>Structuur / procedure </a:t>
            </a:r>
            <a:r>
              <a:rPr lang="nl-NL" dirty="0"/>
              <a:t>van gesprek </a:t>
            </a:r>
            <a:r>
              <a:rPr lang="nl-NL" dirty="0" smtClean="0"/>
              <a:t>voorstellen</a:t>
            </a:r>
          </a:p>
          <a:p>
            <a:pPr>
              <a:buFont typeface="+mj-lt"/>
              <a:buAutoNum type="arabicPeriod"/>
            </a:pPr>
            <a:r>
              <a:rPr lang="nl-NL" sz="1800" dirty="0" smtClean="0"/>
              <a:t>Kern</a:t>
            </a:r>
          </a:p>
          <a:p>
            <a:pPr lvl="1"/>
            <a:r>
              <a:rPr lang="nl-NL" dirty="0" smtClean="0"/>
              <a:t>Gesprek structureren door punten samen te vatten en nieuwe punten aan te kondigen</a:t>
            </a:r>
          </a:p>
          <a:p>
            <a:pPr lvl="1"/>
            <a:r>
              <a:rPr lang="nl-NL" dirty="0" smtClean="0"/>
              <a:t>Checken of gesprek nog relevant is voor doel </a:t>
            </a:r>
          </a:p>
          <a:p>
            <a:pPr lvl="1"/>
            <a:r>
              <a:rPr lang="nl-NL" dirty="0"/>
              <a:t>Tijd </a:t>
            </a:r>
            <a:r>
              <a:rPr lang="nl-NL" dirty="0" smtClean="0"/>
              <a:t>bewaken</a:t>
            </a:r>
          </a:p>
          <a:p>
            <a:pPr>
              <a:buFont typeface="+mj-lt"/>
              <a:buAutoNum type="arabicPeriod"/>
            </a:pPr>
            <a:r>
              <a:rPr lang="nl-NL" sz="1800" dirty="0" smtClean="0"/>
              <a:t>Afsluiting</a:t>
            </a:r>
          </a:p>
          <a:p>
            <a:pPr lvl="1"/>
            <a:r>
              <a:rPr lang="nl-NL" dirty="0" smtClean="0"/>
              <a:t>Afsluiting aankondigen</a:t>
            </a:r>
          </a:p>
          <a:p>
            <a:pPr lvl="1"/>
            <a:r>
              <a:rPr lang="nl-NL" dirty="0" smtClean="0"/>
              <a:t>Gesprek kort samenvatten</a:t>
            </a:r>
          </a:p>
          <a:p>
            <a:pPr lvl="1"/>
            <a:r>
              <a:rPr lang="nl-NL" dirty="0" smtClean="0"/>
              <a:t>Concrete afspraken noemen</a:t>
            </a:r>
          </a:p>
          <a:p>
            <a:pPr lvl="1"/>
            <a:r>
              <a:rPr lang="nl-NL" dirty="0" smtClean="0"/>
              <a:t>Eventueel vervolgafspraken maken</a:t>
            </a:r>
            <a:endParaRPr lang="nl-NL" dirty="0"/>
          </a:p>
          <a:p>
            <a:pPr lvl="1"/>
            <a:endParaRPr lang="nl-NL" dirty="0" smtClean="0"/>
          </a:p>
          <a:p>
            <a:pPr lvl="1"/>
            <a:endParaRPr lang="nl-NL" dirty="0" smtClean="0"/>
          </a:p>
          <a:p>
            <a:pPr lvl="1"/>
            <a:endParaRPr lang="nl-NL" dirty="0"/>
          </a:p>
          <a:p>
            <a:pPr marL="0" indent="0">
              <a:buNone/>
            </a:pPr>
            <a:r>
              <a:rPr lang="nl-NL" dirty="0"/>
              <a:t/>
            </a:r>
            <a:br>
              <a:rPr lang="nl-NL" dirty="0"/>
            </a:br>
            <a:r>
              <a:rPr lang="nl-NL" dirty="0"/>
              <a:t/>
            </a:r>
            <a:br>
              <a:rPr lang="nl-NL" dirty="0"/>
            </a:br>
            <a:endParaRPr lang="nl-NL" dirty="0"/>
          </a:p>
        </p:txBody>
      </p:sp>
    </p:spTree>
    <p:extLst>
      <p:ext uri="{BB962C8B-B14F-4D97-AF65-F5344CB8AC3E}">
        <p14:creationId xmlns:p14="http://schemas.microsoft.com/office/powerpoint/2010/main" val="352229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9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9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9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9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390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390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390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390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390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390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3907">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390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theme/theme1.xml><?xml version="1.0" encoding="utf-8"?>
<a:theme xmlns:a="http://schemas.openxmlformats.org/drawingml/2006/main" name="PowerPoint_TIS_Delft_nl">
  <a:themeElements>
    <a:clrScheme name="">
      <a:dk1>
        <a:srgbClr val="080808"/>
      </a:dk1>
      <a:lt1>
        <a:srgbClr val="FFFFFF"/>
      </a:lt1>
      <a:dk2>
        <a:srgbClr val="FF0000"/>
      </a:dk2>
      <a:lt2>
        <a:srgbClr val="C0C0C0"/>
      </a:lt2>
      <a:accent1>
        <a:srgbClr val="808080"/>
      </a:accent1>
      <a:accent2>
        <a:srgbClr val="B2B2B2"/>
      </a:accent2>
      <a:accent3>
        <a:srgbClr val="FFFFFF"/>
      </a:accent3>
      <a:accent4>
        <a:srgbClr val="060606"/>
      </a:accent4>
      <a:accent5>
        <a:srgbClr val="C0C0C0"/>
      </a:accent5>
      <a:accent6>
        <a:srgbClr val="A1A1A1"/>
      </a:accent6>
      <a:hlink>
        <a:srgbClr val="0000FF"/>
      </a:hlink>
      <a:folHlink>
        <a:srgbClr val="0000CC"/>
      </a:folHlink>
    </a:clrScheme>
    <a:fontScheme name="PowerPoint_TIS_Delft_nl">
      <a:majorFont>
        <a:latin typeface="Univers"/>
        <a:ea typeface=""/>
        <a:cs typeface=""/>
      </a:majorFont>
      <a:minorFont>
        <a:latin typeface="Univer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a:noFill/>
        </a:ln>
        <a:effectLst/>
        <a:extLst>
          <a:ext uri="{91240B29-F687-4f45-9708-019B960494DF}">
            <a14:hiddenLine xmlns=""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1" lang="en-GB"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2"/>
        </a:solidFill>
        <a:ln>
          <a:noFill/>
        </a:ln>
        <a:effectLst/>
        <a:extLst>
          <a:ext uri="{91240B29-F687-4f45-9708-019B960494DF}">
            <a14:hiddenLine xmlns=""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1" lang="en-GB" sz="1400" b="1" i="0" u="none" strike="noStrike" cap="none" normalizeH="0" baseline="0" smtClean="0">
            <a:ln>
              <a:noFill/>
            </a:ln>
            <a:solidFill>
              <a:schemeClr val="tx1"/>
            </a:solidFill>
            <a:effectLst/>
            <a:latin typeface="Arial" charset="0"/>
          </a:defRPr>
        </a:defPPr>
      </a:lstStyle>
    </a:lnDef>
  </a:objectDefaults>
  <a:extraClrSchemeLst>
    <a:extraClrScheme>
      <a:clrScheme name="PowerPoint_TIS_Delft_nl 1">
        <a:dk1>
          <a:srgbClr val="080808"/>
        </a:dk1>
        <a:lt1>
          <a:srgbClr val="FFFFFF"/>
        </a:lt1>
        <a:dk2>
          <a:srgbClr val="FF0000"/>
        </a:dk2>
        <a:lt2>
          <a:srgbClr val="C0C0C0"/>
        </a:lt2>
        <a:accent1>
          <a:srgbClr val="808080"/>
        </a:accent1>
        <a:accent2>
          <a:srgbClr val="B2B2B2"/>
        </a:accent2>
        <a:accent3>
          <a:srgbClr val="FFFFFF"/>
        </a:accent3>
        <a:accent4>
          <a:srgbClr val="060606"/>
        </a:accent4>
        <a:accent5>
          <a:srgbClr val="C0C0C0"/>
        </a:accent5>
        <a:accent6>
          <a:srgbClr val="A1A1A1"/>
        </a:accent6>
        <a:hlink>
          <a:srgbClr val="969696"/>
        </a:hlink>
        <a:folHlink>
          <a:srgbClr val="2929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2C5E4D732ECB4F86A91ECD1A21C1F0" ma:contentTypeVersion="11" ma:contentTypeDescription="Een nieuw document maken." ma:contentTypeScope="" ma:versionID="2f4ffcced512d0f481babfd523394d99">
  <xsd:schema xmlns:xsd="http://www.w3.org/2001/XMLSchema" xmlns:xs="http://www.w3.org/2001/XMLSchema" xmlns:p="http://schemas.microsoft.com/office/2006/metadata/properties" xmlns:ns1="http://schemas.microsoft.com/sharepoint/v3" xmlns:ns2="156a601e-7208-4b4d-8d8b-5759a4c06359" targetNamespace="http://schemas.microsoft.com/office/2006/metadata/properties" ma:root="true" ma:fieldsID="b89ad1e2e7864f2b05bcae08221ef8f0" ns1:_="" ns2:_="">
    <xsd:import namespace="http://schemas.microsoft.com/sharepoint/v3"/>
    <xsd:import namespace="156a601e-7208-4b4d-8d8b-5759a4c06359"/>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h891d882ac7f4958ad35ab1fbb3c09d1" minOccurs="0"/>
                <xsd:element ref="ns2:TaxCatchAll" minOccurs="0"/>
                <xsd:element ref="ns2:k6c0eef2582b450886757425771376a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12"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6a601e-7208-4b4d-8d8b-5759a4c06359"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891d882ac7f4958ad35ab1fbb3c09d1" ma:index="14" ma:taxonomy="true" ma:internalName="h891d882ac7f4958ad35ab1fbb3c09d1" ma:taxonomyFieldName="HhsTarget" ma:displayName="Doelgroep (*)" ma:default="" ma:fieldId="{1891d882-ac7f-4958-ad35-ab1fbb3c09d1}" ma:taxonomyMulti="true" ma:sspId="faf19e65-40f7-4eef-b182-2b38d4f2abf1" ma:termSetId="64ac7518-a82c-40a3-95f5-e0cc4807d647"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aa94eac8-8892-4174-aa65-3c4599b32d2b}" ma:internalName="TaxCatchAll" ma:showField="CatchAllData" ma:web="156a601e-7208-4b4d-8d8b-5759a4c06359">
      <xsd:complexType>
        <xsd:complexContent>
          <xsd:extension base="dms:MultiChoiceLookup">
            <xsd:sequence>
              <xsd:element name="Value" type="dms:Lookup" maxOccurs="unbounded" minOccurs="0" nillable="true"/>
            </xsd:sequence>
          </xsd:extension>
        </xsd:complexContent>
      </xsd:complexType>
    </xsd:element>
    <xsd:element name="k6c0eef2582b450886757425771376ac" ma:index="17" nillable="true" ma:taxonomy="true" ma:internalName="k6c0eef2582b450886757425771376ac" ma:taxonomyFieldName="HhsEducation" ma:displayName="Opleiding" ma:readOnly="false" ma:default="449;#Bestuurskunde/Overheidsmanagement Deeltijd|62d2b44e-4066-4e54-bb28-c1859151ca33;#451;#Bestuurskunde/Overheidsmanagement Duaal|2326fdb9-ef45-4036-ad48-f4d1fce2098f;#452;#HBO-Rechten Deeltijd|79bbad7a-2f52-4bc6-ba45-5c504c578ce5;#453;#HBO-Rechten Duaal|0e967a49-5692-451e-8063-64e7e2e359d5;#457;#Integrale Veiligheidskunde Deeltijd|9c9713aa-5bfa-4442-8b55-619ca0e68d5f;#456;#Integrale Veiligheidskunde Duaal|b6d20729-94c8-44e8-b135-d1a51212c310;#721;#LAW Exchange Fulltime|f435e57d-1557-4862-801a-aa7247993d46;#359;#LAW Fulltime|d6dcdd4d-f8de-4763-9be7-d730ea33e9f0;#455;#Management in de zorg Deeltijd|e7ec8605-fa8e-4b19-a9bc-0fcd4ec487ac;#454;#Management in de zorg Duaal|c3203ec7-fab5-403a-8a06-7ac2fbc913ac;#724;#Public Management Exchange Fulltime|2da177dd-3122-4701-899f-914952e0e498;#450;#Public Management Fulltime|8e7e8cf1-8d56-442c-8c87-ab29b35c2e41;#458;#Safety ＆ security Management Studies Fulltime|f17d6f2b-ec5d-4410-868f-c80539a260c7;#714;#Accountancy Exchange Voltijd|73f5db24-4e25-445f-aed5-8c957290ea6e;#38;#Accountancy Voltijd|851e8fff-a527-4c02-a5cc-3b77964b21f8;#380;#Bedrijfseconomie - Associate Degree Deeltijd|792e941b-bb29-4509-be48-fbea35b2e40a;#39;#Bedrijfseconomie Deeltijd|63df8494-3db4-43e2-904c-0a229121e555;#394;#Bedrijfseconomie Voltijd|cc9a0b38-6e2a-47ed-8966-4de4f8a2d949;#743;#Commerciële Economie - Exchange Voltijd|d8667908-ecda-48e9-bc0d-2bbc48ff3653;#505;#Commerciële Economie Deeltijd|1df34d84-665a-4bbe-9800-d3ac44355c3b;#506;#Commerciële Economie Voltijd|267fcada-0230-48ff-9d6e-c235343476bd;#358;#International Business and Management Studies Fulltime|0d75be4e-b74e-4e31-87c2-ba52ac8a82c6;#658;#International Business en Management Studies - Exchange Voltijd|d46bc597-c445-461d-9e5e-74c0dcd4f05b;#397;#International Financial Management and Control Fulltime|5d8167b3-0e6a-4c33-9375-e73b5359d622;#507;#Small Business ＆ Retail Management Voltijd|2fa3ade5-3d10-4e12-a214-ada980152bfb;#752;#Bewegingstechnologie Voltijd|2c97e3a1-fa1c-479a-9943-ab4f3bca3dcd;#446;#Huidtherapie Voltijd|3cdeb92e-7c8a-449e-bc95-bd9586e5851f;#973;#Opleiding tot Leraar Lichamelijke Opvoeding - Exchange Voltijd|8cfa97b7-88e5-457b-9095-0e156a5d2328;#357;#Opleiding tot Leraar Lichamelijke Opvoeding Voltijd|c85d2a0f-6ff2-4023-9d25-0c7dac34037f;#727;#Opleiding tot Verpleegkundige - Exchange Voltijd|87b364b3-b998-40c4-a986-007336b5fb4f;#445;#Opleiding tot Verpleegkundige Deeltijd|41e08cef-c60a-4a9d-b7f7-8109a8be1bb7;#444;#Opleiding tot Verpleegkundige Duaal|84fadf11-e336-4f5a-b75d-020f02c34328;#443;#Opleiding tot Verpleegkundige Voltijd|63b4e354-bb7d-4d52-8c90-d96c797164b0;#496;#Sportmanagement Voltijd|e0bf63d2-c582-432e-b7d2-933202a46cd0;#729;#Voeding ＆ Diëtetiek - Exchange Voltijd|243fec40-96b1-4311-898a-4c5ac90b6b89;#447;#Voeding ＆ Diëtetiek Deeltijd|f9c06b59-b0be-4e30-b334-f224cf7fa189;#448;#Voeding ＆ Diëtetiek Voltijd|0e85df27-4ef5-40d9-a377-e2a3bb09c1ac;#381;#Business IT ＆ Management - Zoetermeer Voltijd|80bb37af-dbfb-46e6-84a1-2c700cee2abb;#382;#Business IT ＆ Management Deeltijd|743a5c4a-846d-4209-9c57-99ef8c4753a4;#383;#Business IT ＆ Management Voltijd|6b47824f-58c0-4492-8bba-e3cfc349bbba;#732;#Communication ＆ Multimedia Design - Exchange Voltijd|4e840724-9837-4306-b0ac-bdee2f6ff6e4;#384;#Communication and Multimedia Design Voltijd|8e21df70-63b1-4098-a594-b1c8fa553533;#2023;#HBO-ICT deeltijd|8d5d76a7-ef24-479e-ae08-67b151f2a881;#2018;#HBO-ICT Delft voltijd|1ce7fcfa-b08f-43ef-b1af-78ab28d7eff5;#2007;#HBO-ICT voltijd|b26d28d2-edd9-4721-a2ab-c7dd9949fae5;#2019;#HBO-ICT Zoetermeer voltijd|53e2d5eb-87eb-475a-b988-31a4ca790f3b;#755;#Human Technology Voltijd|bc3a7dc7-489e-47f3-aac1-9e9326a76ba7;#389;#Informatica - Zoetermeer Voltijd|03f910b2-63a1-452b-8c36-76981994570a;#387;#Informatica Deeltijd|87f034a9-674e-4607-b67d-6c289d21f0e9;#388;#Informatica Voltijd|5ab70601-bbd9-42c0-9bf9-f80e100ed9a5;#385;#Informatiedienstverlening en -management Deeltijd|9b0aaffb-1ad2-4fc6-9d5f-30ebe84a6d28;#386;#Informatiedienstverlening en -management Voltijd|28197a6f-5f37-41ba-9979-345978d35c28;#390;#Information Security Management Voltijd|7b87fa48-7b30-46cc-a6dd-5f85c1c648a8;#393;#Technische Informatica - Delft Voltijd|1fba6a6b-8fca-4133-ab2f-5e567664f121;#392;#Technische Informatica - Den Haag Deeltijd|714f8cee-7641-436b-8741-6d14ba3e37fa;#391;#Technische Informatica - Den Haag Voltijd|a2f09e1f-085f-47ab-8cb2-7269d7215837;#493;#Bedrijfskunde MER Deeltijd|3d4a14c3-438b-4e98-aaa7-2ef82b93f5a0;#741;#Bedrijfskunde MER -Exchange Voltijd|05d84147-6a0e-44d7-8217-01b02689027b;#492;#Bedrijfskunde MER Voltijd|5e96948b-1ea7-4439-843d-681f0b0031b8;#399;#Communicatie Deeltijd|b519bac5-98aa-4ac7-87ba-39e898288950;#361;#Communicatie Voltijd|dd134e92-c311-4827-bec2-e1dd5fbf6aab;#725;#European Studies - Exchange Voltijd|cf26ed13-14a0-4e17-ac5a-62126b26a20e;#398;#European Studies Fulltime|5cfba97f-81f6-4434-9b83-95f70acfc56b;#396;#European Studies Voltijd|3e978971-14fa-483a-a841-d1ee9e1cf432;#442;#Facility Management - Associate Degree Deeltijd|910a501f-d4b6-4eb2-9523-e6ba1a26c5c7;#726;#Facility Management - Exchange Voltijd|f3e07cf6-01d4-4a3e-ac6a-2422c50baf72;#441;#Facility Management Deeltijd|d7102010-677f-42b6-b608-29ff0f3ab9ef;#440;#Facility Management Voltijd|3a8442aa-2452-4de0-9ffa-394976a2050b;#742;#Human Resource Management - Exchange Voltijd|dc45ef5c-0920-4da6-9f86-e40dbce247d0;#491;#Human Resource Management Deeltijd|08275f6b-60a2-4a68-a08a-76d823c627d6;#481;#Human Resource Management Voltijd|d6439b6a-1d03-44a3-8864-76c4397dedf4;#395;#International Communication Management Fulltime|f8d63056-8bd4-4668-be9b-1fbb87d29d8d;#349;#Culturele en Maatschappelijke Vorming Voltijd|06421950-f7c7-491c-935e-0a96e0954ae4;#748;#Maatschappelijk Werk ＆ Dienstverlening - Exchange Voltijd|935350f3-0549-4d53-ac51-9e638d1b6afc;#497;#Maatschappelijk Werk ＆ Dienstverlening Deeltijd|fde1072d-18d1-48a1-be11-69bc00920d41;#498;#Maatschappelijk Werk ＆ Dienstverlening Voltijd|c2b2e5ec-6efd-409c-a4df-d291806fe715;#634;#Opleiding tot Leraar Basisonderwijs - Exchange Voltijd|f2661760-633b-4ec5-af02-cccc526632fb;#504;#Opleiding tot Leraar Basisonderwijs Deeltijd|8e5cf05c-f201-4fe2-b04a-5160b7200181;#503;#Opleiding tot Leraar Basisonderwijs Voltijd|20364ae6-d13c-4283-8f65-9773ab4c086a;#499;#Pedagogiek Voltijd|07216b7e-0f5e-4547-b94d-2acc22ffb080;#750;#Sociaal Pedagogische Hulpverlening - Exchange Voltijd|7ff5bb48-5969-4016-8cc3-de5b17f75e11;#500;#Sociaal Pedagogische Hulpverlening Deeltijd|00c56e5b-3fd2-40dc-bf07-9a8d16209476;#501;#Sociaal Pedagogische Hulpverlening Duaal|d0fc9502-d177-49e1-b626-dac1645a901f;#502;#Sociaal Pedagogische Hulpverlening Voltijd|a5677438-ff87-43fe-82f5-be2b9d00ab3b;#368;#Bedrijfswiskunde - Exchange Voltijd|62dd10c2-d6db-4b44-bfdf-972ad4ea99da;#36;#Bedrijfswiskunde Voltijd|ca92602b-e458-4a53-ba58-4ba6faf25aa3;#757;#Bouwkunde Voltijd|2e53c931-739c-4ad7-8e32-6fbdf806e027;#754;#Civiele Techniek Voltijd|8e9a003b-899d-491d-a222-be57dfa576fd;#759;#Climate ＆ Management Voltijd|45d39bf5-1585-4842-97c4-75376cabea62;#753;#Commercieel Ingenieur Voltijd|6ccde311-d336-420b-92a5-bec451c6bea8;#370;#Elektrotechniek - Exchange Voltijd|8d7ef887-98f9-4005-9886-c98b8f970276;#41;#Elektrotechniek Duaal|49d3f013-1310-4b05-af1d-888be799265a;#42;#Elektrotechniek Voltijd|f89e073d-027d-4d30-b6ea-f99668b0654f;#701;#Industrial Design Engineering Fulltime|4e762e21-39aa-436e-bef6-6f133b168d06;#974;#Industrieel Product Ontwerpen - Exchange Voltijd|afd7b11d-8bb6-47e7-a2f8-1e4b836f6c26;#756;#Industrieel Product Ontwerpen Voltijd|4031b0e2-0b6d-4dea-ba5a-741786add204;#44;#Mechatronica Voltijd|1d289b60-6281-4a2f-9573-469db47af4d7;#975;#Process ＆ Food Technology Exchange Fulltime|8a3f627d-94bd-431e-ac75-26746014bb55;#758;#Process ＆ Food Technology Fulltime|d8367afe-20ba-4026-9ff0-2fbebd82e212;#49;#Projectleider Techniek - Associate Degree Duaal|c106b6f0-5dc4-4e41-89c7-096e18742db8;#45;#Technische Bedrijfskunde Voltijd|3e075d47-942e-4357-a715-e8a6801b0154;#356;#Technische Natuurkunde Voltijd|d6e767d8-3ce4-4464-bbf6-234bd4995ba3;#47;#Werktuigbouwkunde Duaal|b18e741d-7db2-422b-992a-5ca6257cb6b7;#46;#Werktuigbouwkunde Voltijd|fb94443c-5da4-430a-8b53-73b8cc344638" ma:fieldId="{46c0eef2-582b-4508-8675-7425771376ac}" ma:taxonomyMulti="true" ma:sspId="faf19e65-40f7-4eef-b182-2b38d4f2abf1" ma:termSetId="98911c7c-5d19-47f3-a55a-83c1ac433bb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156a601e-7208-4b4d-8d8b-5759a4c06359">RDKWE32NWJ6S-105-296</_dlc_DocId>
    <_dlc_DocIdUrl xmlns="156a601e-7208-4b4d-8d8b-5759a4c06359">
      <Url>https://intranet.hhs.nl/nl/serviceplein/_layouts/15/DocIdRedir.aspx?ID=RDKWE32NWJ6S-105-296</Url>
      <Description>RDKWE32NWJ6S-105-296</Description>
    </_dlc_DocIdUrl>
    <h891d882ac7f4958ad35ab1fbb3c09d1 xmlns="156a601e-7208-4b4d-8d8b-5759a4c06359">
      <Terms xmlns="http://schemas.microsoft.com/office/infopath/2007/PartnerControls">
        <TermInfo xmlns="http://schemas.microsoft.com/office/infopath/2007/PartnerControls">
          <TermName xmlns="http://schemas.microsoft.com/office/infopath/2007/PartnerControls">Medewerker</TermName>
          <TermId xmlns="http://schemas.microsoft.com/office/infopath/2007/PartnerControls">b4966bbf-12ec-4d4f-9f76-5f68a58e4d09</TermId>
        </TermInfo>
        <TermInfo xmlns="http://schemas.microsoft.com/office/infopath/2007/PartnerControls">
          <TermName xmlns="http://schemas.microsoft.com/office/infopath/2007/PartnerControls">Student</TermName>
          <TermId xmlns="http://schemas.microsoft.com/office/infopath/2007/PartnerControls">7f09ef01-e78f-4aea-a4f8-c5d90c4d30f9</TermId>
        </TermInfo>
      </Terms>
    </h891d882ac7f4958ad35ab1fbb3c09d1>
    <TaxCatchAll xmlns="156a601e-7208-4b4d-8d8b-5759a4c06359">
      <Value>393</Value>
      <Value>392</Value>
      <Value>391</Value>
      <Value>390</Value>
      <Value>389</Value>
      <Value>388</Value>
      <Value>387</Value>
      <Value>386</Value>
      <Value>385</Value>
      <Value>384</Value>
      <Value>383</Value>
      <Value>382</Value>
      <Value>381</Value>
      <Value>380</Value>
      <Value>753</Value>
      <Value>370</Value>
      <Value>368</Value>
      <Value>361</Value>
      <Value>759</Value>
      <Value>758</Value>
      <Value>757</Value>
      <Value>756</Value>
      <Value>755</Value>
      <Value>754</Value>
      <Value>359</Value>
      <Value>752</Value>
      <Value>357</Value>
      <Value>750</Value>
      <Value>748</Value>
      <Value>701</Value>
      <Value>49</Value>
      <Value>358</Value>
      <Value>442</Value>
      <Value>743</Value>
      <Value>742</Value>
      <Value>741</Value>
      <Value>503</Value>
      <Value>2023</Value>
      <Value>732</Value>
      <Value>356</Value>
      <Value>729</Value>
      <Value>727</Value>
      <Value>726</Value>
      <Value>725</Value>
      <Value>724</Value>
      <Value>974</Value>
      <Value>721</Value>
      <Value>46</Value>
      <Value>714</Value>
      <Value>349</Value>
      <Value>507</Value>
      <Value>506</Value>
      <Value>505</Value>
      <Value>504</Value>
      <Value>395</Value>
      <Value>502</Value>
      <Value>501</Value>
      <Value>500</Value>
      <Value>443</Value>
      <Value>498</Value>
      <Value>497</Value>
      <Value>496</Value>
      <Value>493</Value>
      <Value>492</Value>
      <Value>491</Value>
      <Value>47</Value>
      <Value>481</Value>
      <Value>975</Value>
      <Value>658</Value>
      <Value>973</Value>
      <Value>458</Value>
      <Value>457</Value>
      <Value>456</Value>
      <Value>455</Value>
      <Value>454</Value>
      <Value>453</Value>
      <Value>452</Value>
      <Value>451</Value>
      <Value>450</Value>
      <Value>449</Value>
      <Value>448</Value>
      <Value>447</Value>
      <Value>446</Value>
      <Value>445</Value>
      <Value>444</Value>
      <Value>2019</Value>
      <Value>2018</Value>
      <Value>441</Value>
      <Value>440</Value>
      <Value>45</Value>
      <Value>44</Value>
      <Value>634</Value>
      <Value>42</Value>
      <Value>41</Value>
      <Value>39</Value>
      <Value>38</Value>
      <Value>2007</Value>
      <Value>36</Value>
      <Value>499</Value>
      <Value>396</Value>
      <Value>399</Value>
      <Value>398</Value>
      <Value>397</Value>
      <Value>2</Value>
      <Value>1</Value>
      <Value>394</Value>
    </TaxCatchAll>
    <k6c0eef2582b450886757425771376ac xmlns="156a601e-7208-4b4d-8d8b-5759a4c06359">
      <Terms xmlns="http://schemas.microsoft.com/office/infopath/2007/PartnerControls">
        <TermInfo xmlns="http://schemas.microsoft.com/office/infopath/2007/PartnerControls">
          <TermName xmlns="http://schemas.microsoft.com/office/infopath/2007/PartnerControls">Bestuurskunde/Overheidsmanagement Deeltijd</TermName>
          <TermId xmlns="http://schemas.microsoft.com/office/infopath/2007/PartnerControls">62d2b44e-4066-4e54-bb28-c1859151ca33</TermId>
        </TermInfo>
        <TermInfo xmlns="http://schemas.microsoft.com/office/infopath/2007/PartnerControls">
          <TermName xmlns="http://schemas.microsoft.com/office/infopath/2007/PartnerControls">Bestuurskunde/Overheidsmanagement Duaal</TermName>
          <TermId xmlns="http://schemas.microsoft.com/office/infopath/2007/PartnerControls">2326fdb9-ef45-4036-ad48-f4d1fce2098f</TermId>
        </TermInfo>
        <TermInfo xmlns="http://schemas.microsoft.com/office/infopath/2007/PartnerControls">
          <TermName xmlns="http://schemas.microsoft.com/office/infopath/2007/PartnerControls">HBO-Rechten Deeltijd</TermName>
          <TermId xmlns="http://schemas.microsoft.com/office/infopath/2007/PartnerControls">79bbad7a-2f52-4bc6-ba45-5c504c578ce5</TermId>
        </TermInfo>
        <TermInfo xmlns="http://schemas.microsoft.com/office/infopath/2007/PartnerControls">
          <TermName xmlns="http://schemas.microsoft.com/office/infopath/2007/PartnerControls">HBO-Rechten Duaal</TermName>
          <TermId xmlns="http://schemas.microsoft.com/office/infopath/2007/PartnerControls">0e967a49-5692-451e-8063-64e7e2e359d5</TermId>
        </TermInfo>
        <TermInfo xmlns="http://schemas.microsoft.com/office/infopath/2007/PartnerControls">
          <TermName xmlns="http://schemas.microsoft.com/office/infopath/2007/PartnerControls">Integrale Veiligheidskunde Deeltijd</TermName>
          <TermId xmlns="http://schemas.microsoft.com/office/infopath/2007/PartnerControls">9c9713aa-5bfa-4442-8b55-619ca0e68d5f</TermId>
        </TermInfo>
        <TermInfo xmlns="http://schemas.microsoft.com/office/infopath/2007/PartnerControls">
          <TermName xmlns="http://schemas.microsoft.com/office/infopath/2007/PartnerControls">Integrale Veiligheidskunde Duaal</TermName>
          <TermId xmlns="http://schemas.microsoft.com/office/infopath/2007/PartnerControls">b6d20729-94c8-44e8-b135-d1a51212c310</TermId>
        </TermInfo>
        <TermInfo xmlns="http://schemas.microsoft.com/office/infopath/2007/PartnerControls">
          <TermName xmlns="http://schemas.microsoft.com/office/infopath/2007/PartnerControls">LAW Exchange Fulltime</TermName>
          <TermId xmlns="http://schemas.microsoft.com/office/infopath/2007/PartnerControls">f435e57d-1557-4862-801a-aa7247993d46</TermId>
        </TermInfo>
        <TermInfo xmlns="http://schemas.microsoft.com/office/infopath/2007/PartnerControls">
          <TermName xmlns="http://schemas.microsoft.com/office/infopath/2007/PartnerControls">LAW Fulltime</TermName>
          <TermId xmlns="http://schemas.microsoft.com/office/infopath/2007/PartnerControls">d6dcdd4d-f8de-4763-9be7-d730ea33e9f0</TermId>
        </TermInfo>
        <TermInfo xmlns="http://schemas.microsoft.com/office/infopath/2007/PartnerControls">
          <TermName xmlns="http://schemas.microsoft.com/office/infopath/2007/PartnerControls">Management in de zorg Deeltijd</TermName>
          <TermId xmlns="http://schemas.microsoft.com/office/infopath/2007/PartnerControls">e7ec8605-fa8e-4b19-a9bc-0fcd4ec487ac</TermId>
        </TermInfo>
        <TermInfo xmlns="http://schemas.microsoft.com/office/infopath/2007/PartnerControls">
          <TermName xmlns="http://schemas.microsoft.com/office/infopath/2007/PartnerControls">Management in de zorg Duaal</TermName>
          <TermId xmlns="http://schemas.microsoft.com/office/infopath/2007/PartnerControls">c3203ec7-fab5-403a-8a06-7ac2fbc913ac</TermId>
        </TermInfo>
        <TermInfo xmlns="http://schemas.microsoft.com/office/infopath/2007/PartnerControls">
          <TermName xmlns="http://schemas.microsoft.com/office/infopath/2007/PartnerControls">Public Management Exchange Fulltime</TermName>
          <TermId xmlns="http://schemas.microsoft.com/office/infopath/2007/PartnerControls">2da177dd-3122-4701-899f-914952e0e498</TermId>
        </TermInfo>
        <TermInfo xmlns="http://schemas.microsoft.com/office/infopath/2007/PartnerControls">
          <TermName xmlns="http://schemas.microsoft.com/office/infopath/2007/PartnerControls">Public Management Fulltime</TermName>
          <TermId xmlns="http://schemas.microsoft.com/office/infopath/2007/PartnerControls">8e7e8cf1-8d56-442c-8c87-ab29b35c2e41</TermId>
        </TermInfo>
        <TermInfo xmlns="http://schemas.microsoft.com/office/infopath/2007/PartnerControls">
          <TermName xmlns="http://schemas.microsoft.com/office/infopath/2007/PartnerControls">Safety ＆ security Management Studies Fulltime</TermName>
          <TermId xmlns="http://schemas.microsoft.com/office/infopath/2007/PartnerControls">f17d6f2b-ec5d-4410-868f-c80539a260c7</TermId>
        </TermInfo>
        <TermInfo xmlns="http://schemas.microsoft.com/office/infopath/2007/PartnerControls">
          <TermName xmlns="http://schemas.microsoft.com/office/infopath/2007/PartnerControls">Accountancy Exchange Voltijd</TermName>
          <TermId xmlns="http://schemas.microsoft.com/office/infopath/2007/PartnerControls">73f5db24-4e25-445f-aed5-8c957290ea6e</TermId>
        </TermInfo>
        <TermInfo xmlns="http://schemas.microsoft.com/office/infopath/2007/PartnerControls">
          <TermName xmlns="http://schemas.microsoft.com/office/infopath/2007/PartnerControls">Accountancy Voltijd</TermName>
          <TermId xmlns="http://schemas.microsoft.com/office/infopath/2007/PartnerControls">851e8fff-a527-4c02-a5cc-3b77964b21f8</TermId>
        </TermInfo>
        <TermInfo xmlns="http://schemas.microsoft.com/office/infopath/2007/PartnerControls">
          <TermName xmlns="http://schemas.microsoft.com/office/infopath/2007/PartnerControls">Bedrijfseconomie - Associate Degree Deeltijd</TermName>
          <TermId xmlns="http://schemas.microsoft.com/office/infopath/2007/PartnerControls">792e941b-bb29-4509-be48-fbea35b2e40a</TermId>
        </TermInfo>
        <TermInfo xmlns="http://schemas.microsoft.com/office/infopath/2007/PartnerControls">
          <TermName xmlns="http://schemas.microsoft.com/office/infopath/2007/PartnerControls">Bedrijfseconomie Deeltijd</TermName>
          <TermId xmlns="http://schemas.microsoft.com/office/infopath/2007/PartnerControls">63df8494-3db4-43e2-904c-0a229121e555</TermId>
        </TermInfo>
        <TermInfo xmlns="http://schemas.microsoft.com/office/infopath/2007/PartnerControls">
          <TermName xmlns="http://schemas.microsoft.com/office/infopath/2007/PartnerControls">Bedrijfseconomie Voltijd</TermName>
          <TermId xmlns="http://schemas.microsoft.com/office/infopath/2007/PartnerControls">cc9a0b38-6e2a-47ed-8966-4de4f8a2d949</TermId>
        </TermInfo>
        <TermInfo xmlns="http://schemas.microsoft.com/office/infopath/2007/PartnerControls">
          <TermName xmlns="http://schemas.microsoft.com/office/infopath/2007/PartnerControls">Commerciële Economie - Exchange Voltijd</TermName>
          <TermId xmlns="http://schemas.microsoft.com/office/infopath/2007/PartnerControls">d8667908-ecda-48e9-bc0d-2bbc48ff3653</TermId>
        </TermInfo>
        <TermInfo xmlns="http://schemas.microsoft.com/office/infopath/2007/PartnerControls">
          <TermName xmlns="http://schemas.microsoft.com/office/infopath/2007/PartnerControls">Commerciële Economie Deeltijd</TermName>
          <TermId xmlns="http://schemas.microsoft.com/office/infopath/2007/PartnerControls">1df34d84-665a-4bbe-9800-d3ac44355c3b</TermId>
        </TermInfo>
        <TermInfo xmlns="http://schemas.microsoft.com/office/infopath/2007/PartnerControls">
          <TermName xmlns="http://schemas.microsoft.com/office/infopath/2007/PartnerControls">Commerciële Economie Voltijd</TermName>
          <TermId xmlns="http://schemas.microsoft.com/office/infopath/2007/PartnerControls">267fcada-0230-48ff-9d6e-c235343476bd</TermId>
        </TermInfo>
        <TermInfo xmlns="http://schemas.microsoft.com/office/infopath/2007/PartnerControls">
          <TermName xmlns="http://schemas.microsoft.com/office/infopath/2007/PartnerControls">International Business and Management Studies Fulltime</TermName>
          <TermId xmlns="http://schemas.microsoft.com/office/infopath/2007/PartnerControls">0d75be4e-b74e-4e31-87c2-ba52ac8a82c6</TermId>
        </TermInfo>
        <TermInfo xmlns="http://schemas.microsoft.com/office/infopath/2007/PartnerControls">
          <TermName xmlns="http://schemas.microsoft.com/office/infopath/2007/PartnerControls">International Business en Management Studies - Exchange Voltijd</TermName>
          <TermId xmlns="http://schemas.microsoft.com/office/infopath/2007/PartnerControls">d46bc597-c445-461d-9e5e-74c0dcd4f05b</TermId>
        </TermInfo>
        <TermInfo xmlns="http://schemas.microsoft.com/office/infopath/2007/PartnerControls">
          <TermName xmlns="http://schemas.microsoft.com/office/infopath/2007/PartnerControls">International Financial Management and Control Fulltime</TermName>
          <TermId xmlns="http://schemas.microsoft.com/office/infopath/2007/PartnerControls">5d8167b3-0e6a-4c33-9375-e73b5359d622</TermId>
        </TermInfo>
        <TermInfo xmlns="http://schemas.microsoft.com/office/infopath/2007/PartnerControls">
          <TermName xmlns="http://schemas.microsoft.com/office/infopath/2007/PartnerControls">Small Business ＆ Retail Management Voltijd</TermName>
          <TermId xmlns="http://schemas.microsoft.com/office/infopath/2007/PartnerControls">2fa3ade5-3d10-4e12-a214-ada980152bfb</TermId>
        </TermInfo>
        <TermInfo xmlns="http://schemas.microsoft.com/office/infopath/2007/PartnerControls">
          <TermName xmlns="http://schemas.microsoft.com/office/infopath/2007/PartnerControls">Bewegingstechnologie Voltijd</TermName>
          <TermId xmlns="http://schemas.microsoft.com/office/infopath/2007/PartnerControls">2c97e3a1-fa1c-479a-9943-ab4f3bca3dcd</TermId>
        </TermInfo>
        <TermInfo xmlns="http://schemas.microsoft.com/office/infopath/2007/PartnerControls">
          <TermName xmlns="http://schemas.microsoft.com/office/infopath/2007/PartnerControls">Huidtherapie Voltijd</TermName>
          <TermId xmlns="http://schemas.microsoft.com/office/infopath/2007/PartnerControls">3cdeb92e-7c8a-449e-bc95-bd9586e5851f</TermId>
        </TermInfo>
        <TermInfo xmlns="http://schemas.microsoft.com/office/infopath/2007/PartnerControls">
          <TermName xmlns="http://schemas.microsoft.com/office/infopath/2007/PartnerControls">Opleiding tot Leraar Lichamelijke Opvoeding - Exchange Voltijd</TermName>
          <TermId xmlns="http://schemas.microsoft.com/office/infopath/2007/PartnerControls">8cfa97b7-88e5-457b-9095-0e156a5d2328</TermId>
        </TermInfo>
        <TermInfo xmlns="http://schemas.microsoft.com/office/infopath/2007/PartnerControls">
          <TermName xmlns="http://schemas.microsoft.com/office/infopath/2007/PartnerControls">Opleiding tot Leraar Lichamelijke Opvoeding Voltijd</TermName>
          <TermId xmlns="http://schemas.microsoft.com/office/infopath/2007/PartnerControls">c85d2a0f-6ff2-4023-9d25-0c7dac34037f</TermId>
        </TermInfo>
        <TermInfo xmlns="http://schemas.microsoft.com/office/infopath/2007/PartnerControls">
          <TermName xmlns="http://schemas.microsoft.com/office/infopath/2007/PartnerControls">Opleiding tot Verpleegkundige - Exchange Voltijd</TermName>
          <TermId xmlns="http://schemas.microsoft.com/office/infopath/2007/PartnerControls">87b364b3-b998-40c4-a986-007336b5fb4f</TermId>
        </TermInfo>
        <TermInfo xmlns="http://schemas.microsoft.com/office/infopath/2007/PartnerControls">
          <TermName xmlns="http://schemas.microsoft.com/office/infopath/2007/PartnerControls">Opleiding tot Verpleegkundige Deeltijd</TermName>
          <TermId xmlns="http://schemas.microsoft.com/office/infopath/2007/PartnerControls">41e08cef-c60a-4a9d-b7f7-8109a8be1bb7</TermId>
        </TermInfo>
        <TermInfo xmlns="http://schemas.microsoft.com/office/infopath/2007/PartnerControls">
          <TermName xmlns="http://schemas.microsoft.com/office/infopath/2007/PartnerControls">Opleiding tot Verpleegkundige Duaal</TermName>
          <TermId xmlns="http://schemas.microsoft.com/office/infopath/2007/PartnerControls">84fadf11-e336-4f5a-b75d-020f02c34328</TermId>
        </TermInfo>
        <TermInfo xmlns="http://schemas.microsoft.com/office/infopath/2007/PartnerControls">
          <TermName xmlns="http://schemas.microsoft.com/office/infopath/2007/PartnerControls">Opleiding tot Verpleegkundige Voltijd</TermName>
          <TermId xmlns="http://schemas.microsoft.com/office/infopath/2007/PartnerControls">63b4e354-bb7d-4d52-8c90-d96c797164b0</TermId>
        </TermInfo>
        <TermInfo xmlns="http://schemas.microsoft.com/office/infopath/2007/PartnerControls">
          <TermName xmlns="http://schemas.microsoft.com/office/infopath/2007/PartnerControls">Sportmanagement Voltijd</TermName>
          <TermId xmlns="http://schemas.microsoft.com/office/infopath/2007/PartnerControls">e0bf63d2-c582-432e-b7d2-933202a46cd0</TermId>
        </TermInfo>
        <TermInfo xmlns="http://schemas.microsoft.com/office/infopath/2007/PartnerControls">
          <TermName xmlns="http://schemas.microsoft.com/office/infopath/2007/PartnerControls">Voeding ＆ Diëtetiek - Exchange Voltijd</TermName>
          <TermId xmlns="http://schemas.microsoft.com/office/infopath/2007/PartnerControls">243fec40-96b1-4311-898a-4c5ac90b6b89</TermId>
        </TermInfo>
        <TermInfo xmlns="http://schemas.microsoft.com/office/infopath/2007/PartnerControls">
          <TermName xmlns="http://schemas.microsoft.com/office/infopath/2007/PartnerControls">Voeding ＆ Diëtetiek Deeltijd</TermName>
          <TermId xmlns="http://schemas.microsoft.com/office/infopath/2007/PartnerControls">f9c06b59-b0be-4e30-b334-f224cf7fa189</TermId>
        </TermInfo>
        <TermInfo xmlns="http://schemas.microsoft.com/office/infopath/2007/PartnerControls">
          <TermName xmlns="http://schemas.microsoft.com/office/infopath/2007/PartnerControls">Voeding ＆ Diëtetiek Voltijd</TermName>
          <TermId xmlns="http://schemas.microsoft.com/office/infopath/2007/PartnerControls">0e85df27-4ef5-40d9-a377-e2a3bb09c1ac</TermId>
        </TermInfo>
        <TermInfo xmlns="http://schemas.microsoft.com/office/infopath/2007/PartnerControls">
          <TermName xmlns="http://schemas.microsoft.com/office/infopath/2007/PartnerControls">Business IT ＆ Management - Zoetermeer Voltijd</TermName>
          <TermId xmlns="http://schemas.microsoft.com/office/infopath/2007/PartnerControls">80bb37af-dbfb-46e6-84a1-2c700cee2abb</TermId>
        </TermInfo>
        <TermInfo xmlns="http://schemas.microsoft.com/office/infopath/2007/PartnerControls">
          <TermName xmlns="http://schemas.microsoft.com/office/infopath/2007/PartnerControls">Business IT ＆ Management Deeltijd</TermName>
          <TermId xmlns="http://schemas.microsoft.com/office/infopath/2007/PartnerControls">743a5c4a-846d-4209-9c57-99ef8c4753a4</TermId>
        </TermInfo>
        <TermInfo xmlns="http://schemas.microsoft.com/office/infopath/2007/PartnerControls">
          <TermName xmlns="http://schemas.microsoft.com/office/infopath/2007/PartnerControls">Business IT ＆ Management Voltijd</TermName>
          <TermId xmlns="http://schemas.microsoft.com/office/infopath/2007/PartnerControls">6b47824f-58c0-4492-8bba-e3cfc349bbba</TermId>
        </TermInfo>
        <TermInfo xmlns="http://schemas.microsoft.com/office/infopath/2007/PartnerControls">
          <TermName xmlns="http://schemas.microsoft.com/office/infopath/2007/PartnerControls">Communication ＆ Multimedia Design - Exchange Voltijd</TermName>
          <TermId xmlns="http://schemas.microsoft.com/office/infopath/2007/PartnerControls">4e840724-9837-4306-b0ac-bdee2f6ff6e4</TermId>
        </TermInfo>
        <TermInfo xmlns="http://schemas.microsoft.com/office/infopath/2007/PartnerControls">
          <TermName xmlns="http://schemas.microsoft.com/office/infopath/2007/PartnerControls">Communication and Multimedia Design Voltijd</TermName>
          <TermId xmlns="http://schemas.microsoft.com/office/infopath/2007/PartnerControls">8e21df70-63b1-4098-a594-b1c8fa553533</TermId>
        </TermInfo>
        <TermInfo xmlns="http://schemas.microsoft.com/office/infopath/2007/PartnerControls">
          <TermName xmlns="http://schemas.microsoft.com/office/infopath/2007/PartnerControls">HBO-ICT deeltijd</TermName>
          <TermId xmlns="http://schemas.microsoft.com/office/infopath/2007/PartnerControls">8d5d76a7-ef24-479e-ae08-67b151f2a881</TermId>
        </TermInfo>
        <TermInfo xmlns="http://schemas.microsoft.com/office/infopath/2007/PartnerControls">
          <TermName xmlns="http://schemas.microsoft.com/office/infopath/2007/PartnerControls">HBO-ICT Delft voltijd</TermName>
          <TermId xmlns="http://schemas.microsoft.com/office/infopath/2007/PartnerControls">1ce7fcfa-b08f-43ef-b1af-78ab28d7eff5</TermId>
        </TermInfo>
        <TermInfo xmlns="http://schemas.microsoft.com/office/infopath/2007/PartnerControls">
          <TermName xmlns="http://schemas.microsoft.com/office/infopath/2007/PartnerControls">HBO-ICT voltijd</TermName>
          <TermId xmlns="http://schemas.microsoft.com/office/infopath/2007/PartnerControls">b26d28d2-edd9-4721-a2ab-c7dd9949fae5</TermId>
        </TermInfo>
        <TermInfo xmlns="http://schemas.microsoft.com/office/infopath/2007/PartnerControls">
          <TermName xmlns="http://schemas.microsoft.com/office/infopath/2007/PartnerControls">HBO-ICT Zoetermeer voltijd</TermName>
          <TermId xmlns="http://schemas.microsoft.com/office/infopath/2007/PartnerControls">53e2d5eb-87eb-475a-b988-31a4ca790f3b</TermId>
        </TermInfo>
        <TermInfo xmlns="http://schemas.microsoft.com/office/infopath/2007/PartnerControls">
          <TermName xmlns="http://schemas.microsoft.com/office/infopath/2007/PartnerControls">Human Technology Voltijd</TermName>
          <TermId xmlns="http://schemas.microsoft.com/office/infopath/2007/PartnerControls">bc3a7dc7-489e-47f3-aac1-9e9326a76ba7</TermId>
        </TermInfo>
        <TermInfo xmlns="http://schemas.microsoft.com/office/infopath/2007/PartnerControls">
          <TermName xmlns="http://schemas.microsoft.com/office/infopath/2007/PartnerControls">Informatica - Zoetermeer Voltijd</TermName>
          <TermId xmlns="http://schemas.microsoft.com/office/infopath/2007/PartnerControls">03f910b2-63a1-452b-8c36-76981994570a</TermId>
        </TermInfo>
        <TermInfo xmlns="http://schemas.microsoft.com/office/infopath/2007/PartnerControls">
          <TermName xmlns="http://schemas.microsoft.com/office/infopath/2007/PartnerControls">Informatica Deeltijd</TermName>
          <TermId xmlns="http://schemas.microsoft.com/office/infopath/2007/PartnerControls">87f034a9-674e-4607-b67d-6c289d21f0e9</TermId>
        </TermInfo>
        <TermInfo xmlns="http://schemas.microsoft.com/office/infopath/2007/PartnerControls">
          <TermName xmlns="http://schemas.microsoft.com/office/infopath/2007/PartnerControls">Informatica Voltijd</TermName>
          <TermId xmlns="http://schemas.microsoft.com/office/infopath/2007/PartnerControls">5ab70601-bbd9-42c0-9bf9-f80e100ed9a5</TermId>
        </TermInfo>
        <TermInfo xmlns="http://schemas.microsoft.com/office/infopath/2007/PartnerControls">
          <TermName xmlns="http://schemas.microsoft.com/office/infopath/2007/PartnerControls">Informatiedienstverlening en -management Deeltijd</TermName>
          <TermId xmlns="http://schemas.microsoft.com/office/infopath/2007/PartnerControls">9b0aaffb-1ad2-4fc6-9d5f-30ebe84a6d28</TermId>
        </TermInfo>
        <TermInfo xmlns="http://schemas.microsoft.com/office/infopath/2007/PartnerControls">
          <TermName xmlns="http://schemas.microsoft.com/office/infopath/2007/PartnerControls">Informatiedienstverlening en -management Voltijd</TermName>
          <TermId xmlns="http://schemas.microsoft.com/office/infopath/2007/PartnerControls">28197a6f-5f37-41ba-9979-345978d35c28</TermId>
        </TermInfo>
        <TermInfo xmlns="http://schemas.microsoft.com/office/infopath/2007/PartnerControls">
          <TermName xmlns="http://schemas.microsoft.com/office/infopath/2007/PartnerControls">Information Security Management Voltijd</TermName>
          <TermId xmlns="http://schemas.microsoft.com/office/infopath/2007/PartnerControls">7b87fa48-7b30-46cc-a6dd-5f85c1c648a8</TermId>
        </TermInfo>
        <TermInfo xmlns="http://schemas.microsoft.com/office/infopath/2007/PartnerControls">
          <TermName xmlns="http://schemas.microsoft.com/office/infopath/2007/PartnerControls">Technische Informatica - Delft Voltijd</TermName>
          <TermId xmlns="http://schemas.microsoft.com/office/infopath/2007/PartnerControls">1fba6a6b-8fca-4133-ab2f-5e567664f121</TermId>
        </TermInfo>
        <TermInfo xmlns="http://schemas.microsoft.com/office/infopath/2007/PartnerControls">
          <TermName xmlns="http://schemas.microsoft.com/office/infopath/2007/PartnerControls">Technische Informatica - Den Haag Deeltijd</TermName>
          <TermId xmlns="http://schemas.microsoft.com/office/infopath/2007/PartnerControls">714f8cee-7641-436b-8741-6d14ba3e37fa</TermId>
        </TermInfo>
        <TermInfo xmlns="http://schemas.microsoft.com/office/infopath/2007/PartnerControls">
          <TermName xmlns="http://schemas.microsoft.com/office/infopath/2007/PartnerControls">Technische Informatica - Den Haag Voltijd</TermName>
          <TermId xmlns="http://schemas.microsoft.com/office/infopath/2007/PartnerControls">a2f09e1f-085f-47ab-8cb2-7269d7215837</TermId>
        </TermInfo>
        <TermInfo xmlns="http://schemas.microsoft.com/office/infopath/2007/PartnerControls">
          <TermName xmlns="http://schemas.microsoft.com/office/infopath/2007/PartnerControls">Bedrijfskunde MER Deeltijd</TermName>
          <TermId xmlns="http://schemas.microsoft.com/office/infopath/2007/PartnerControls">3d4a14c3-438b-4e98-aaa7-2ef82b93f5a0</TermId>
        </TermInfo>
        <TermInfo xmlns="http://schemas.microsoft.com/office/infopath/2007/PartnerControls">
          <TermName xmlns="http://schemas.microsoft.com/office/infopath/2007/PartnerControls">Bedrijfskunde MER -Exchange Voltijd</TermName>
          <TermId xmlns="http://schemas.microsoft.com/office/infopath/2007/PartnerControls">05d84147-6a0e-44d7-8217-01b02689027b</TermId>
        </TermInfo>
        <TermInfo xmlns="http://schemas.microsoft.com/office/infopath/2007/PartnerControls">
          <TermName xmlns="http://schemas.microsoft.com/office/infopath/2007/PartnerControls">Bedrijfskunde MER Voltijd</TermName>
          <TermId xmlns="http://schemas.microsoft.com/office/infopath/2007/PartnerControls">5e96948b-1ea7-4439-843d-681f0b0031b8</TermId>
        </TermInfo>
        <TermInfo xmlns="http://schemas.microsoft.com/office/infopath/2007/PartnerControls">
          <TermName xmlns="http://schemas.microsoft.com/office/infopath/2007/PartnerControls">Communicatie Deeltijd</TermName>
          <TermId xmlns="http://schemas.microsoft.com/office/infopath/2007/PartnerControls">b519bac5-98aa-4ac7-87ba-39e898288950</TermId>
        </TermInfo>
        <TermInfo xmlns="http://schemas.microsoft.com/office/infopath/2007/PartnerControls">
          <TermName xmlns="http://schemas.microsoft.com/office/infopath/2007/PartnerControls">Communicatie Voltijd</TermName>
          <TermId xmlns="http://schemas.microsoft.com/office/infopath/2007/PartnerControls">dd134e92-c311-4827-bec2-e1dd5fbf6aab</TermId>
        </TermInfo>
        <TermInfo xmlns="http://schemas.microsoft.com/office/infopath/2007/PartnerControls">
          <TermName xmlns="http://schemas.microsoft.com/office/infopath/2007/PartnerControls">European Studies - Exchange Voltijd</TermName>
          <TermId xmlns="http://schemas.microsoft.com/office/infopath/2007/PartnerControls">cf26ed13-14a0-4e17-ac5a-62126b26a20e</TermId>
        </TermInfo>
        <TermInfo xmlns="http://schemas.microsoft.com/office/infopath/2007/PartnerControls">
          <TermName xmlns="http://schemas.microsoft.com/office/infopath/2007/PartnerControls">European Studies Fulltime</TermName>
          <TermId xmlns="http://schemas.microsoft.com/office/infopath/2007/PartnerControls">5cfba97f-81f6-4434-9b83-95f70acfc56b</TermId>
        </TermInfo>
        <TermInfo xmlns="http://schemas.microsoft.com/office/infopath/2007/PartnerControls">
          <TermName xmlns="http://schemas.microsoft.com/office/infopath/2007/PartnerControls">European Studies Voltijd</TermName>
          <TermId xmlns="http://schemas.microsoft.com/office/infopath/2007/PartnerControls">3e978971-14fa-483a-a841-d1ee9e1cf432</TermId>
        </TermInfo>
        <TermInfo xmlns="http://schemas.microsoft.com/office/infopath/2007/PartnerControls">
          <TermName xmlns="http://schemas.microsoft.com/office/infopath/2007/PartnerControls">Facility Management - Associate Degree Deeltijd</TermName>
          <TermId xmlns="http://schemas.microsoft.com/office/infopath/2007/PartnerControls">910a501f-d4b6-4eb2-9523-e6ba1a26c5c7</TermId>
        </TermInfo>
        <TermInfo xmlns="http://schemas.microsoft.com/office/infopath/2007/PartnerControls">
          <TermName xmlns="http://schemas.microsoft.com/office/infopath/2007/PartnerControls">Facility Management - Exchange Voltijd</TermName>
          <TermId xmlns="http://schemas.microsoft.com/office/infopath/2007/PartnerControls">f3e07cf6-01d4-4a3e-ac6a-2422c50baf72</TermId>
        </TermInfo>
        <TermInfo xmlns="http://schemas.microsoft.com/office/infopath/2007/PartnerControls">
          <TermName xmlns="http://schemas.microsoft.com/office/infopath/2007/PartnerControls">Facility Management Deeltijd</TermName>
          <TermId xmlns="http://schemas.microsoft.com/office/infopath/2007/PartnerControls">d7102010-677f-42b6-b608-29ff0f3ab9ef</TermId>
        </TermInfo>
        <TermInfo xmlns="http://schemas.microsoft.com/office/infopath/2007/PartnerControls">
          <TermName xmlns="http://schemas.microsoft.com/office/infopath/2007/PartnerControls">Facility Management Voltijd</TermName>
          <TermId xmlns="http://schemas.microsoft.com/office/infopath/2007/PartnerControls">3a8442aa-2452-4de0-9ffa-394976a2050b</TermId>
        </TermInfo>
        <TermInfo xmlns="http://schemas.microsoft.com/office/infopath/2007/PartnerControls">
          <TermName xmlns="http://schemas.microsoft.com/office/infopath/2007/PartnerControls">Human Resource Management - Exchange Voltijd</TermName>
          <TermId xmlns="http://schemas.microsoft.com/office/infopath/2007/PartnerControls">dc45ef5c-0920-4da6-9f86-e40dbce247d0</TermId>
        </TermInfo>
        <TermInfo xmlns="http://schemas.microsoft.com/office/infopath/2007/PartnerControls">
          <TermName xmlns="http://schemas.microsoft.com/office/infopath/2007/PartnerControls">Human Resource Management Deeltijd</TermName>
          <TermId xmlns="http://schemas.microsoft.com/office/infopath/2007/PartnerControls">08275f6b-60a2-4a68-a08a-76d823c627d6</TermId>
        </TermInfo>
        <TermInfo xmlns="http://schemas.microsoft.com/office/infopath/2007/PartnerControls">
          <TermName xmlns="http://schemas.microsoft.com/office/infopath/2007/PartnerControls">Human Resource Management Voltijd</TermName>
          <TermId xmlns="http://schemas.microsoft.com/office/infopath/2007/PartnerControls">d6439b6a-1d03-44a3-8864-76c4397dedf4</TermId>
        </TermInfo>
        <TermInfo xmlns="http://schemas.microsoft.com/office/infopath/2007/PartnerControls">
          <TermName xmlns="http://schemas.microsoft.com/office/infopath/2007/PartnerControls">International Communication Management Fulltime</TermName>
          <TermId xmlns="http://schemas.microsoft.com/office/infopath/2007/PartnerControls">f8d63056-8bd4-4668-be9b-1fbb87d29d8d</TermId>
        </TermInfo>
        <TermInfo xmlns="http://schemas.microsoft.com/office/infopath/2007/PartnerControls">
          <TermName xmlns="http://schemas.microsoft.com/office/infopath/2007/PartnerControls">Culturele en Maatschappelijke Vorming Voltijd</TermName>
          <TermId xmlns="http://schemas.microsoft.com/office/infopath/2007/PartnerControls">06421950-f7c7-491c-935e-0a96e0954ae4</TermId>
        </TermInfo>
        <TermInfo xmlns="http://schemas.microsoft.com/office/infopath/2007/PartnerControls">
          <TermName xmlns="http://schemas.microsoft.com/office/infopath/2007/PartnerControls">Maatschappelijk Werk ＆ Dienstverlening - Exchange Voltijd</TermName>
          <TermId xmlns="http://schemas.microsoft.com/office/infopath/2007/PartnerControls">935350f3-0549-4d53-ac51-9e638d1b6afc</TermId>
        </TermInfo>
        <TermInfo xmlns="http://schemas.microsoft.com/office/infopath/2007/PartnerControls">
          <TermName xmlns="http://schemas.microsoft.com/office/infopath/2007/PartnerControls">Maatschappelijk Werk ＆ Dienstverlening Deeltijd</TermName>
          <TermId xmlns="http://schemas.microsoft.com/office/infopath/2007/PartnerControls">fde1072d-18d1-48a1-be11-69bc00920d41</TermId>
        </TermInfo>
        <TermInfo xmlns="http://schemas.microsoft.com/office/infopath/2007/PartnerControls">
          <TermName xmlns="http://schemas.microsoft.com/office/infopath/2007/PartnerControls">Maatschappelijk Werk ＆ Dienstverlening Voltijd</TermName>
          <TermId xmlns="http://schemas.microsoft.com/office/infopath/2007/PartnerControls">c2b2e5ec-6efd-409c-a4df-d291806fe715</TermId>
        </TermInfo>
        <TermInfo xmlns="http://schemas.microsoft.com/office/infopath/2007/PartnerControls">
          <TermName xmlns="http://schemas.microsoft.com/office/infopath/2007/PartnerControls">Opleiding tot Leraar Basisonderwijs - Exchange Voltijd</TermName>
          <TermId xmlns="http://schemas.microsoft.com/office/infopath/2007/PartnerControls">f2661760-633b-4ec5-af02-cccc526632fb</TermId>
        </TermInfo>
        <TermInfo xmlns="http://schemas.microsoft.com/office/infopath/2007/PartnerControls">
          <TermName xmlns="http://schemas.microsoft.com/office/infopath/2007/PartnerControls">Opleiding tot Leraar Basisonderwijs Deeltijd</TermName>
          <TermId xmlns="http://schemas.microsoft.com/office/infopath/2007/PartnerControls">8e5cf05c-f201-4fe2-b04a-5160b7200181</TermId>
        </TermInfo>
        <TermInfo xmlns="http://schemas.microsoft.com/office/infopath/2007/PartnerControls">
          <TermName xmlns="http://schemas.microsoft.com/office/infopath/2007/PartnerControls">Opleiding tot Leraar Basisonderwijs Voltijd</TermName>
          <TermId xmlns="http://schemas.microsoft.com/office/infopath/2007/PartnerControls">20364ae6-d13c-4283-8f65-9773ab4c086a</TermId>
        </TermInfo>
        <TermInfo xmlns="http://schemas.microsoft.com/office/infopath/2007/PartnerControls">
          <TermName xmlns="http://schemas.microsoft.com/office/infopath/2007/PartnerControls">Pedagogiek Voltijd</TermName>
          <TermId xmlns="http://schemas.microsoft.com/office/infopath/2007/PartnerControls">07216b7e-0f5e-4547-b94d-2acc22ffb080</TermId>
        </TermInfo>
        <TermInfo xmlns="http://schemas.microsoft.com/office/infopath/2007/PartnerControls">
          <TermName xmlns="http://schemas.microsoft.com/office/infopath/2007/PartnerControls">Sociaal Pedagogische Hulpverlening - Exchange Voltijd</TermName>
          <TermId xmlns="http://schemas.microsoft.com/office/infopath/2007/PartnerControls">7ff5bb48-5969-4016-8cc3-de5b17f75e11</TermId>
        </TermInfo>
        <TermInfo xmlns="http://schemas.microsoft.com/office/infopath/2007/PartnerControls">
          <TermName xmlns="http://schemas.microsoft.com/office/infopath/2007/PartnerControls">Sociaal Pedagogische Hulpverlening Deeltijd</TermName>
          <TermId xmlns="http://schemas.microsoft.com/office/infopath/2007/PartnerControls">00c56e5b-3fd2-40dc-bf07-9a8d16209476</TermId>
        </TermInfo>
        <TermInfo xmlns="http://schemas.microsoft.com/office/infopath/2007/PartnerControls">
          <TermName xmlns="http://schemas.microsoft.com/office/infopath/2007/PartnerControls">Sociaal Pedagogische Hulpverlening Duaal</TermName>
          <TermId xmlns="http://schemas.microsoft.com/office/infopath/2007/PartnerControls">d0fc9502-d177-49e1-b626-dac1645a901f</TermId>
        </TermInfo>
        <TermInfo xmlns="http://schemas.microsoft.com/office/infopath/2007/PartnerControls">
          <TermName xmlns="http://schemas.microsoft.com/office/infopath/2007/PartnerControls">Sociaal Pedagogische Hulpverlening Voltijd</TermName>
          <TermId xmlns="http://schemas.microsoft.com/office/infopath/2007/PartnerControls">a5677438-ff87-43fe-82f5-be2b9d00ab3b</TermId>
        </TermInfo>
        <TermInfo xmlns="http://schemas.microsoft.com/office/infopath/2007/PartnerControls">
          <TermName xmlns="http://schemas.microsoft.com/office/infopath/2007/PartnerControls">Bedrijfswiskunde - Exchange Voltijd</TermName>
          <TermId xmlns="http://schemas.microsoft.com/office/infopath/2007/PartnerControls">62dd10c2-d6db-4b44-bfdf-972ad4ea99da</TermId>
        </TermInfo>
        <TermInfo xmlns="http://schemas.microsoft.com/office/infopath/2007/PartnerControls">
          <TermName xmlns="http://schemas.microsoft.com/office/infopath/2007/PartnerControls">Toegepaste Wiskunde (Bedrijfswiskunde) Voltijd</TermName>
          <TermId xmlns="http://schemas.microsoft.com/office/infopath/2007/PartnerControls">ca92602b-e458-4a53-ba58-4ba6faf25aa3</TermId>
        </TermInfo>
        <TermInfo xmlns="http://schemas.microsoft.com/office/infopath/2007/PartnerControls">
          <TermName xmlns="http://schemas.microsoft.com/office/infopath/2007/PartnerControls">Bouwkunde Voltijd</TermName>
          <TermId xmlns="http://schemas.microsoft.com/office/infopath/2007/PartnerControls">2e53c931-739c-4ad7-8e32-6fbdf806e027</TermId>
        </TermInfo>
        <TermInfo xmlns="http://schemas.microsoft.com/office/infopath/2007/PartnerControls">
          <TermName xmlns="http://schemas.microsoft.com/office/infopath/2007/PartnerControls">Civiele Techniek Voltijd</TermName>
          <TermId xmlns="http://schemas.microsoft.com/office/infopath/2007/PartnerControls">8e9a003b-899d-491d-a222-be57dfa576fd</TermId>
        </TermInfo>
        <TermInfo xmlns="http://schemas.microsoft.com/office/infopath/2007/PartnerControls">
          <TermName xmlns="http://schemas.microsoft.com/office/infopath/2007/PartnerControls">Climate ＆ Management Voltijd</TermName>
          <TermId xmlns="http://schemas.microsoft.com/office/infopath/2007/PartnerControls">45d39bf5-1585-4842-97c4-75376cabea62</TermId>
        </TermInfo>
        <TermInfo xmlns="http://schemas.microsoft.com/office/infopath/2007/PartnerControls">
          <TermName xmlns="http://schemas.microsoft.com/office/infopath/2007/PartnerControls">Commercieel Ingenieur Voltijd</TermName>
          <TermId xmlns="http://schemas.microsoft.com/office/infopath/2007/PartnerControls">6ccde311-d336-420b-92a5-bec451c6bea8</TermId>
        </TermInfo>
        <TermInfo xmlns="http://schemas.microsoft.com/office/infopath/2007/PartnerControls">
          <TermName xmlns="http://schemas.microsoft.com/office/infopath/2007/PartnerControls">Elektrotechniek - Exchange Voltijd</TermName>
          <TermId xmlns="http://schemas.microsoft.com/office/infopath/2007/PartnerControls">8d7ef887-98f9-4005-9886-c98b8f970276</TermId>
        </TermInfo>
        <TermInfo xmlns="http://schemas.microsoft.com/office/infopath/2007/PartnerControls">
          <TermName xmlns="http://schemas.microsoft.com/office/infopath/2007/PartnerControls">Elektrotechniek Duaal</TermName>
          <TermId xmlns="http://schemas.microsoft.com/office/infopath/2007/PartnerControls">49d3f013-1310-4b05-af1d-888be799265a</TermId>
        </TermInfo>
        <TermInfo xmlns="http://schemas.microsoft.com/office/infopath/2007/PartnerControls">
          <TermName xmlns="http://schemas.microsoft.com/office/infopath/2007/PartnerControls">Elektrotechniek Voltijd</TermName>
          <TermId xmlns="http://schemas.microsoft.com/office/infopath/2007/PartnerControls">f89e073d-027d-4d30-b6ea-f99668b0654f</TermId>
        </TermInfo>
        <TermInfo xmlns="http://schemas.microsoft.com/office/infopath/2007/PartnerControls">
          <TermName xmlns="http://schemas.microsoft.com/office/infopath/2007/PartnerControls">Industrial Design Engineering Fulltime</TermName>
          <TermId xmlns="http://schemas.microsoft.com/office/infopath/2007/PartnerControls">4e762e21-39aa-436e-bef6-6f133b168d06</TermId>
        </TermInfo>
        <TermInfo xmlns="http://schemas.microsoft.com/office/infopath/2007/PartnerControls">
          <TermName xmlns="http://schemas.microsoft.com/office/infopath/2007/PartnerControls">Industrieel Product Ontwerpen - Exchange Voltijd</TermName>
          <TermId xmlns="http://schemas.microsoft.com/office/infopath/2007/PartnerControls">afd7b11d-8bb6-47e7-a2f8-1e4b836f6c26</TermId>
        </TermInfo>
        <TermInfo xmlns="http://schemas.microsoft.com/office/infopath/2007/PartnerControls">
          <TermName xmlns="http://schemas.microsoft.com/office/infopath/2007/PartnerControls">Industrieel Product Ontwerpen Voltijd</TermName>
          <TermId xmlns="http://schemas.microsoft.com/office/infopath/2007/PartnerControls">4031b0e2-0b6d-4dea-ba5a-741786add204</TermId>
        </TermInfo>
        <TermInfo xmlns="http://schemas.microsoft.com/office/infopath/2007/PartnerControls">
          <TermName xmlns="http://schemas.microsoft.com/office/infopath/2007/PartnerControls">Mechatronica Voltijd</TermName>
          <TermId xmlns="http://schemas.microsoft.com/office/infopath/2007/PartnerControls">1d289b60-6281-4a2f-9573-469db47af4d7</TermId>
        </TermInfo>
        <TermInfo xmlns="http://schemas.microsoft.com/office/infopath/2007/PartnerControls">
          <TermName xmlns="http://schemas.microsoft.com/office/infopath/2007/PartnerControls">Process ＆ Food Technology Exchange Fulltime</TermName>
          <TermId xmlns="http://schemas.microsoft.com/office/infopath/2007/PartnerControls">8a3f627d-94bd-431e-ac75-26746014bb55</TermId>
        </TermInfo>
        <TermInfo xmlns="http://schemas.microsoft.com/office/infopath/2007/PartnerControls">
          <TermName xmlns="http://schemas.microsoft.com/office/infopath/2007/PartnerControls">Process ＆ Food Technology Fulltime</TermName>
          <TermId xmlns="http://schemas.microsoft.com/office/infopath/2007/PartnerControls">d8367afe-20ba-4026-9ff0-2fbebd82e212</TermId>
        </TermInfo>
        <TermInfo xmlns="http://schemas.microsoft.com/office/infopath/2007/PartnerControls">
          <TermName xmlns="http://schemas.microsoft.com/office/infopath/2007/PartnerControls">Projectleider Techniek - Associate Degree Duaal</TermName>
          <TermId xmlns="http://schemas.microsoft.com/office/infopath/2007/PartnerControls">c106b6f0-5dc4-4e41-89c7-096e18742db8</TermId>
        </TermInfo>
        <TermInfo xmlns="http://schemas.microsoft.com/office/infopath/2007/PartnerControls">
          <TermName xmlns="http://schemas.microsoft.com/office/infopath/2007/PartnerControls">Technische Bedrijfskunde Voltijd</TermName>
          <TermId xmlns="http://schemas.microsoft.com/office/infopath/2007/PartnerControls">3e075d47-942e-4357-a715-e8a6801b0154</TermId>
        </TermInfo>
        <TermInfo xmlns="http://schemas.microsoft.com/office/infopath/2007/PartnerControls">
          <TermName xmlns="http://schemas.microsoft.com/office/infopath/2007/PartnerControls">Technische Natuurkunde Voltijd</TermName>
          <TermId xmlns="http://schemas.microsoft.com/office/infopath/2007/PartnerControls">d6e767d8-3ce4-4464-bbf6-234bd4995ba3</TermId>
        </TermInfo>
        <TermInfo xmlns="http://schemas.microsoft.com/office/infopath/2007/PartnerControls">
          <TermName xmlns="http://schemas.microsoft.com/office/infopath/2007/PartnerControls">Werktuigbouwkunde Duaal</TermName>
          <TermId xmlns="http://schemas.microsoft.com/office/infopath/2007/PartnerControls">b18e741d-7db2-422b-992a-5ca6257cb6b7</TermId>
        </TermInfo>
        <TermInfo xmlns="http://schemas.microsoft.com/office/infopath/2007/PartnerControls">
          <TermName xmlns="http://schemas.microsoft.com/office/infopath/2007/PartnerControls">Werktuigbouwkunde Voltijd</TermName>
          <TermId xmlns="http://schemas.microsoft.com/office/infopath/2007/PartnerControls">fb94443c-5da4-430a-8b53-73b8cc344638</TermId>
        </TermInfo>
      </Terms>
    </k6c0eef2582b450886757425771376ac>
  </documentManagement>
</p:properties>
</file>

<file path=customXml/itemProps1.xml><?xml version="1.0" encoding="utf-8"?>
<ds:datastoreItem xmlns:ds="http://schemas.openxmlformats.org/officeDocument/2006/customXml" ds:itemID="{136273F8-5D6D-4B37-9A60-9D2624D430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6a601e-7208-4b4d-8d8b-5759a4c063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C4DFFA-FBD9-47BC-9843-3FB9F8265BAA}">
  <ds:schemaRefs>
    <ds:schemaRef ds:uri="http://schemas.microsoft.com/sharepoint/events"/>
  </ds:schemaRefs>
</ds:datastoreItem>
</file>

<file path=customXml/itemProps3.xml><?xml version="1.0" encoding="utf-8"?>
<ds:datastoreItem xmlns:ds="http://schemas.openxmlformats.org/officeDocument/2006/customXml" ds:itemID="{404FFE68-C0FE-4FD8-8D87-A0F342F2FF05}">
  <ds:schemaRefs>
    <ds:schemaRef ds:uri="http://schemas.microsoft.com/sharepoint/v3/contenttype/forms"/>
  </ds:schemaRefs>
</ds:datastoreItem>
</file>

<file path=customXml/itemProps4.xml><?xml version="1.0" encoding="utf-8"?>
<ds:datastoreItem xmlns:ds="http://schemas.openxmlformats.org/officeDocument/2006/customXml" ds:itemID="{F3388986-3CEB-42CF-A058-38354719A8AE}">
  <ds:schemaRefs>
    <ds:schemaRef ds:uri="http://www.w3.org/XML/1998/namespace"/>
    <ds:schemaRef ds:uri="http://purl.org/dc/terms/"/>
    <ds:schemaRef ds:uri="156a601e-7208-4b4d-8d8b-5759a4c06359"/>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1628</TotalTime>
  <Words>614</Words>
  <Application>Microsoft Macintosh PowerPoint</Application>
  <PresentationFormat>Diavoorstelling (4:3)</PresentationFormat>
  <Paragraphs>98</Paragraphs>
  <Slides>12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DINMittelschrift</vt:lpstr>
      <vt:lpstr>Times New Roman</vt:lpstr>
      <vt:lpstr>Univers</vt:lpstr>
      <vt:lpstr>Wingdings</vt:lpstr>
      <vt:lpstr>Arial</vt:lpstr>
      <vt:lpstr>PowerPoint_TIS_Delft_nl</vt:lpstr>
      <vt:lpstr>2D-BS Gesprekstechnieken: les 1</vt:lpstr>
      <vt:lpstr>Programma van vandaag</vt:lpstr>
      <vt:lpstr>Leerdoelen van dit vak</vt:lpstr>
      <vt:lpstr>Opzet van dit vak</vt:lpstr>
      <vt:lpstr>Varianten adviesgesprek </vt:lpstr>
      <vt:lpstr>Adviesgesprek 2D Project I&amp;F: welke variant?</vt:lpstr>
      <vt:lpstr>Opbouw tell-and-sell / tell-and-explain</vt:lpstr>
      <vt:lpstr>Basisgespreksvaardigheden bij tell-and-explain-variant</vt:lpstr>
      <vt:lpstr>Reguleren / regie over gesprek in handen houden</vt:lpstr>
      <vt:lpstr>Oefening </vt:lpstr>
      <vt:lpstr>Oefening: regulerende vaardigheden (voorbereiding)</vt:lpstr>
      <vt:lpstr>PowerPoint-presentatie</vt:lpstr>
    </vt:vector>
  </TitlesOfParts>
  <Company>Haagse Hogeschool</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gmangrem</dc:creator>
  <dc:description>Template editor: Marcel d'Angremont</dc:description>
  <cp:lastModifiedBy>Tosca Vissers</cp:lastModifiedBy>
  <cp:revision>184</cp:revision>
  <cp:lastPrinted>2000-04-11T14:35:52Z</cp:lastPrinted>
  <dcterms:created xsi:type="dcterms:W3CDTF">2009-10-13T07:30:42Z</dcterms:created>
  <dcterms:modified xsi:type="dcterms:W3CDTF">2018-05-09T13:50:40Z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itor">
    <vt:lpwstr>Marcel d'Angremont</vt:lpwstr>
  </property>
  <property fmtid="{D5CDD505-2E9C-101B-9397-08002B2CF9AE}" pid="3" name="ContentTypeId">
    <vt:lpwstr>0x0101003A2C5E4D732ECB4F86A91ECD1A21C1F0</vt:lpwstr>
  </property>
  <property fmtid="{D5CDD505-2E9C-101B-9397-08002B2CF9AE}" pid="4" name="_dlc_DocIdItemGuid">
    <vt:lpwstr>c6593d57-3b3f-44ab-9edf-2c4292951f4b</vt:lpwstr>
  </property>
  <property fmtid="{D5CDD505-2E9C-101B-9397-08002B2CF9AE}" pid="5" name="HhsEducation">
    <vt:lpwstr>449;#Bestuurskunde/Overheidsmanagement Deeltijd|62d2b44e-4066-4e54-bb28-c1859151ca33;#451;#Bestuurskunde/Overheidsmanagement Duaal|2326fdb9-ef45-4036-ad48-f4d1fce2098f;#452;#HBO-Rechten Deeltijd|79bbad7a-2f52-4bc6-ba45-5c504c578ce5;#453;#HBO-Rechten Duaal</vt:lpwstr>
  </property>
  <property fmtid="{D5CDD505-2E9C-101B-9397-08002B2CF9AE}" pid="6" name="HhsTarget">
    <vt:lpwstr>2;#Medewerker|b4966bbf-12ec-4d4f-9f76-5f68a58e4d09;#1;#Student|7f09ef01-e78f-4aea-a4f8-c5d90c4d30f9</vt:lpwstr>
  </property>
</Properties>
</file>